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7" r:id="rId3"/>
    <p:sldId id="271" r:id="rId4"/>
    <p:sldId id="256" r:id="rId5"/>
    <p:sldId id="258" r:id="rId6"/>
    <p:sldId id="260" r:id="rId7"/>
    <p:sldId id="257" r:id="rId8"/>
    <p:sldId id="272" r:id="rId9"/>
    <p:sldId id="275" r:id="rId10"/>
    <p:sldId id="287" r:id="rId11"/>
    <p:sldId id="296" r:id="rId12"/>
    <p:sldId id="295" r:id="rId13"/>
    <p:sldId id="290" r:id="rId14"/>
    <p:sldId id="291" r:id="rId15"/>
    <p:sldId id="293" r:id="rId16"/>
    <p:sldId id="294" r:id="rId17"/>
    <p:sldId id="259" r:id="rId18"/>
    <p:sldId id="277" r:id="rId19"/>
    <p:sldId id="278" r:id="rId20"/>
    <p:sldId id="273" r:id="rId21"/>
    <p:sldId id="276" r:id="rId22"/>
    <p:sldId id="279" r:id="rId23"/>
    <p:sldId id="284" r:id="rId24"/>
    <p:sldId id="285" r:id="rId25"/>
    <p:sldId id="283" r:id="rId26"/>
    <p:sldId id="286" r:id="rId27"/>
    <p:sldId id="281" r:id="rId28"/>
    <p:sldId id="282" r:id="rId29"/>
    <p:sldId id="274" r:id="rId30"/>
    <p:sldId id="265" r:id="rId31"/>
    <p:sldId id="269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8" autoAdjust="0"/>
    <p:restoredTop sz="94660"/>
  </p:normalViewPr>
  <p:slideViewPr>
    <p:cSldViewPr snapToGrid="0">
      <p:cViewPr varScale="1">
        <p:scale>
          <a:sx n="61" d="100"/>
          <a:sy n="61" d="100"/>
        </p:scale>
        <p:origin x="232" y="1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6D7F8-EE16-44EF-82F3-25ECED3409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XNOR-Net and Binary Connect Hardware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E991F-0624-4A15-85ED-A93183F12A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Lucas B., </a:t>
            </a:r>
            <a:r>
              <a:rPr lang="en-US" dirty="0" err="1">
                <a:cs typeface="Calibri"/>
              </a:rPr>
              <a:t>Bibrak</a:t>
            </a:r>
            <a:r>
              <a:rPr lang="en-US" dirty="0">
                <a:cs typeface="Calibri"/>
              </a:rPr>
              <a:t> C., Adam D., Prateek 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E501 Design Project Presentation</a:t>
            </a:r>
          </a:p>
          <a:p>
            <a:r>
              <a:rPr lang="en-US" dirty="0">
                <a:cs typeface="Calibri"/>
              </a:rPr>
              <a:t>4/16/2018</a:t>
            </a:r>
          </a:p>
        </p:txBody>
      </p:sp>
    </p:spTree>
    <p:extLst>
      <p:ext uri="{BB962C8B-B14F-4D97-AF65-F5344CB8AC3E}">
        <p14:creationId xmlns:p14="http://schemas.microsoft.com/office/powerpoint/2010/main" val="402368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Popcount</a:t>
            </a:r>
            <a:r>
              <a:rPr lang="en-US" dirty="0"/>
              <a:t> Design</a:t>
            </a:r>
            <a:r>
              <a:rPr lang="en-US" dirty="0">
                <a:cs typeface="Calibri Light"/>
              </a:rPr>
              <a:t> Concept 1 (Slow)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26264" y="1181040"/>
            <a:ext cx="6847693" cy="494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Purely ripple carry adder (RCA) combination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54822" y="1554434"/>
            <a:ext cx="8306815" cy="4501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65895" y="1927829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RCA [31:30]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99982" y="3475547"/>
            <a:ext cx="1054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583378" y="2865424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RCA [29:28]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64363" y="2015251"/>
            <a:ext cx="926056" cy="14585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RCA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54822" y="2241248"/>
            <a:ext cx="303010" cy="1272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4822" y="3487688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608925" y="4226843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RCA [3:2]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254822" y="3501572"/>
            <a:ext cx="354104" cy="1123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30588" y="377385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71853" y="3686951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761353" y="3236100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18323" y="2424242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115456" y="4251770"/>
            <a:ext cx="874962" cy="16725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cs typeface="Calibri"/>
              </a:rPr>
              <a:t>RCA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761353" y="4675246"/>
            <a:ext cx="35119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764264" y="5453213"/>
            <a:ext cx="351192" cy="9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608925" y="5186387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RCA [1:0]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455683" y="2506602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72841" y="275506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5905" y="4607974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979006" y="4957384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239464" y="4588571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972185" y="2793097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241064" y="3096661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363060" y="3801092"/>
            <a:ext cx="446830" cy="30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1775" y="3118357"/>
            <a:ext cx="108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68FE1B-A573-413C-8702-6E562FB76361}"/>
              </a:ext>
            </a:extLst>
          </p:cNvPr>
          <p:cNvCxnSpPr>
            <a:cxnSpLocks/>
          </p:cNvCxnSpPr>
          <p:nvPr/>
        </p:nvCxnSpPr>
        <p:spPr>
          <a:xfrm>
            <a:off x="1254821" y="3631458"/>
            <a:ext cx="354104" cy="1859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le 52">
            <a:extLst>
              <a:ext uri="{FF2B5EF4-FFF2-40B4-BE49-F238E27FC236}">
                <a16:creationId xmlns:a16="http://schemas.microsoft.com/office/drawing/2014/main" id="{4D315392-0984-4C81-8230-5D1797CFE93E}"/>
              </a:ext>
            </a:extLst>
          </p:cNvPr>
          <p:cNvSpPr/>
          <p:nvPr/>
        </p:nvSpPr>
        <p:spPr>
          <a:xfrm>
            <a:off x="6829290" y="2506602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CA7D71-258A-4EBA-94F9-32827F9AC7A4}"/>
              </a:ext>
            </a:extLst>
          </p:cNvPr>
          <p:cNvCxnSpPr>
            <a:cxnSpLocks/>
          </p:cNvCxnSpPr>
          <p:nvPr/>
        </p:nvCxnSpPr>
        <p:spPr>
          <a:xfrm flipV="1">
            <a:off x="6363060" y="3332693"/>
            <a:ext cx="433209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ounded Rectangle 52">
            <a:extLst>
              <a:ext uri="{FF2B5EF4-FFF2-40B4-BE49-F238E27FC236}">
                <a16:creationId xmlns:a16="http://schemas.microsoft.com/office/drawing/2014/main" id="{4402F1AB-41B4-4065-B852-62B9D54E6BA9}"/>
              </a:ext>
            </a:extLst>
          </p:cNvPr>
          <p:cNvSpPr/>
          <p:nvPr/>
        </p:nvSpPr>
        <p:spPr>
          <a:xfrm>
            <a:off x="8497059" y="2506601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(sub)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F6AC73-C6D5-4D78-95CF-7814F9A5C3D0}"/>
              </a:ext>
            </a:extLst>
          </p:cNvPr>
          <p:cNvCxnSpPr>
            <a:cxnSpLocks/>
          </p:cNvCxnSpPr>
          <p:nvPr/>
        </p:nvCxnSpPr>
        <p:spPr>
          <a:xfrm>
            <a:off x="7714534" y="3808278"/>
            <a:ext cx="784697" cy="3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816817-756D-4DB4-9569-202595EB365A}"/>
              </a:ext>
            </a:extLst>
          </p:cNvPr>
          <p:cNvSpPr txBox="1"/>
          <p:nvPr/>
        </p:nvSpPr>
        <p:spPr>
          <a:xfrm>
            <a:off x="7048211" y="2054431"/>
            <a:ext cx="18053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err="1">
                <a:cs typeface="Calibri"/>
              </a:rPr>
              <a:t>Numbits</a:t>
            </a:r>
            <a:r>
              <a:rPr lang="en-US" dirty="0">
                <a:cs typeface="Calibri"/>
              </a:rPr>
              <a:t> = 32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4216F4-31BB-45DD-832A-7106ECAB5D90}"/>
              </a:ext>
            </a:extLst>
          </p:cNvPr>
          <p:cNvCxnSpPr>
            <a:cxnSpLocks/>
          </p:cNvCxnSpPr>
          <p:nvPr/>
        </p:nvCxnSpPr>
        <p:spPr>
          <a:xfrm>
            <a:off x="7800799" y="2406486"/>
            <a:ext cx="669679" cy="815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CF2D8F6-9D85-4ED3-ADD0-C2060E0692A2}"/>
              </a:ext>
            </a:extLst>
          </p:cNvPr>
          <p:cNvSpPr txBox="1">
            <a:spLocks/>
          </p:cNvSpPr>
          <p:nvPr/>
        </p:nvSpPr>
        <p:spPr>
          <a:xfrm>
            <a:off x="559640" y="6105283"/>
            <a:ext cx="9306221" cy="6817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Also, If you simply count the number of ones</a:t>
            </a:r>
            <a:r>
              <a:rPr lang="en-US" dirty="0">
                <a:cs typeface="Calibri"/>
              </a:rPr>
              <a:t> in a string, you need to apply:</a:t>
            </a:r>
          </a:p>
          <a:p>
            <a:pPr lvl="1"/>
            <a:r>
              <a:rPr lang="en-US" dirty="0">
                <a:cs typeface="Calibri"/>
              </a:rPr>
              <a:t>POPCOUNT = (NUMBER OF ONES) * 2 – (NUMBER OF BITS)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948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Popcount</a:t>
            </a:r>
            <a:r>
              <a:rPr lang="en-US" dirty="0"/>
              <a:t> Design</a:t>
            </a:r>
            <a:r>
              <a:rPr lang="en-US" dirty="0">
                <a:cs typeface="Calibri Light"/>
              </a:rPr>
              <a:t> Concept 2 (Better)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9641" y="951002"/>
            <a:ext cx="7077730" cy="638626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/>
              <a:t>8 of 4-bit Lookups + ripple carry adder (RCA) combination</a:t>
            </a:r>
          </a:p>
          <a:p>
            <a:r>
              <a:rPr lang="en-US" dirty="0">
                <a:cs typeface="Calibri"/>
              </a:rPr>
              <a:t>Look up table saves adders and reduces propagation time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54822" y="1554434"/>
            <a:ext cx="8306815" cy="4501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65895" y="1927829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[31:28]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136669"/>
              </p:ext>
            </p:extLst>
          </p:nvPr>
        </p:nvGraphicFramePr>
        <p:xfrm>
          <a:off x="9827418" y="322672"/>
          <a:ext cx="2210754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377">
                  <a:extLst>
                    <a:ext uri="{9D8B030D-6E8A-4147-A177-3AD203B41FA5}">
                      <a16:colId xmlns:a16="http://schemas.microsoft.com/office/drawing/2014/main" val="2981661787"/>
                    </a:ext>
                  </a:extLst>
                </a:gridCol>
                <a:gridCol w="1105377">
                  <a:extLst>
                    <a:ext uri="{9D8B030D-6E8A-4147-A177-3AD203B41FA5}">
                      <a16:colId xmlns:a16="http://schemas.microsoft.com/office/drawing/2014/main" val="808097207"/>
                    </a:ext>
                  </a:extLst>
                </a:gridCol>
              </a:tblGrid>
              <a:tr h="631453">
                <a:tc>
                  <a:txBody>
                    <a:bodyPr/>
                    <a:lstStyle/>
                    <a:p>
                      <a:r>
                        <a:rPr lang="en-US" dirty="0"/>
                        <a:t>Input [3:0]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43154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81633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0688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834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05075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84826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3318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00059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20228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086245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065215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65431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54619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75260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39876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42482"/>
                  </a:ext>
                </a:extLst>
              </a:tr>
              <a:tr h="36083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20334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99982" y="3475547"/>
            <a:ext cx="1054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583378" y="2865424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[27:24]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64363" y="2015251"/>
            <a:ext cx="926056" cy="14585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5bit RCA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54822" y="2241248"/>
            <a:ext cx="303010" cy="1272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54822" y="3487688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608925" y="4226843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[7:4]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254822" y="3501572"/>
            <a:ext cx="354104" cy="1123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30588" y="377385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71853" y="3686951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761353" y="3236100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18323" y="2424242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115456" y="4251770"/>
            <a:ext cx="874962" cy="16725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bit </a:t>
            </a:r>
            <a:r>
              <a:rPr lang="en-US" dirty="0">
                <a:solidFill>
                  <a:schemeClr val="tx1"/>
                </a:solidFill>
                <a:cs typeface="Calibri"/>
              </a:rPr>
              <a:t>RCA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761353" y="4675246"/>
            <a:ext cx="35119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764264" y="5453213"/>
            <a:ext cx="351192" cy="9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608925" y="5186387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[3:0]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455683" y="2506602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72841" y="2755062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5905" y="4607974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992153" y="0"/>
            <a:ext cx="1881284" cy="369332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dirty="0"/>
              <a:t>4 bit lookup table 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979006" y="4957384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239464" y="4588571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972185" y="2793097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241064" y="3096661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363060" y="3801092"/>
            <a:ext cx="446830" cy="305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1775" y="3118357"/>
            <a:ext cx="108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68FE1B-A573-413C-8702-6E562FB76361}"/>
              </a:ext>
            </a:extLst>
          </p:cNvPr>
          <p:cNvCxnSpPr>
            <a:cxnSpLocks/>
          </p:cNvCxnSpPr>
          <p:nvPr/>
        </p:nvCxnSpPr>
        <p:spPr>
          <a:xfrm>
            <a:off x="1254821" y="3631458"/>
            <a:ext cx="354104" cy="1859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le 52">
            <a:extLst>
              <a:ext uri="{FF2B5EF4-FFF2-40B4-BE49-F238E27FC236}">
                <a16:creationId xmlns:a16="http://schemas.microsoft.com/office/drawing/2014/main" id="{4D315392-0984-4C81-8230-5D1797CFE93E}"/>
              </a:ext>
            </a:extLst>
          </p:cNvPr>
          <p:cNvSpPr/>
          <p:nvPr/>
        </p:nvSpPr>
        <p:spPr>
          <a:xfrm>
            <a:off x="6829290" y="2506602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CA7D71-258A-4EBA-94F9-32827F9AC7A4}"/>
              </a:ext>
            </a:extLst>
          </p:cNvPr>
          <p:cNvCxnSpPr>
            <a:cxnSpLocks/>
          </p:cNvCxnSpPr>
          <p:nvPr/>
        </p:nvCxnSpPr>
        <p:spPr>
          <a:xfrm flipV="1">
            <a:off x="6363060" y="3332693"/>
            <a:ext cx="433209" cy="381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ounded Rectangle 52">
            <a:extLst>
              <a:ext uri="{FF2B5EF4-FFF2-40B4-BE49-F238E27FC236}">
                <a16:creationId xmlns:a16="http://schemas.microsoft.com/office/drawing/2014/main" id="{4402F1AB-41B4-4065-B852-62B9D54E6BA9}"/>
              </a:ext>
            </a:extLst>
          </p:cNvPr>
          <p:cNvSpPr/>
          <p:nvPr/>
        </p:nvSpPr>
        <p:spPr>
          <a:xfrm>
            <a:off x="8497059" y="2506601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(sub)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F6AC73-C6D5-4D78-95CF-7814F9A5C3D0}"/>
              </a:ext>
            </a:extLst>
          </p:cNvPr>
          <p:cNvCxnSpPr>
            <a:cxnSpLocks/>
          </p:cNvCxnSpPr>
          <p:nvPr/>
        </p:nvCxnSpPr>
        <p:spPr>
          <a:xfrm>
            <a:off x="7714534" y="3808278"/>
            <a:ext cx="784697" cy="35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816817-756D-4DB4-9569-202595EB365A}"/>
              </a:ext>
            </a:extLst>
          </p:cNvPr>
          <p:cNvSpPr txBox="1"/>
          <p:nvPr/>
        </p:nvSpPr>
        <p:spPr>
          <a:xfrm>
            <a:off x="7048211" y="2054431"/>
            <a:ext cx="18053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 err="1">
                <a:cs typeface="Calibri"/>
              </a:rPr>
              <a:t>Numbits</a:t>
            </a:r>
            <a:r>
              <a:rPr lang="en-US" dirty="0">
                <a:cs typeface="Calibri"/>
              </a:rPr>
              <a:t> = 32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4216F4-31BB-45DD-832A-7106ECAB5D90}"/>
              </a:ext>
            </a:extLst>
          </p:cNvPr>
          <p:cNvCxnSpPr>
            <a:cxnSpLocks/>
          </p:cNvCxnSpPr>
          <p:nvPr/>
        </p:nvCxnSpPr>
        <p:spPr>
          <a:xfrm>
            <a:off x="7800799" y="2406486"/>
            <a:ext cx="669679" cy="815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CCF2D8F6-9D85-4ED3-ADD0-C2060E0692A2}"/>
              </a:ext>
            </a:extLst>
          </p:cNvPr>
          <p:cNvSpPr txBox="1">
            <a:spLocks/>
          </p:cNvSpPr>
          <p:nvPr/>
        </p:nvSpPr>
        <p:spPr>
          <a:xfrm>
            <a:off x="559640" y="6105283"/>
            <a:ext cx="9306221" cy="6817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Still, you simply count the number of ones</a:t>
            </a:r>
            <a:r>
              <a:rPr lang="en-US" dirty="0">
                <a:cs typeface="Calibri"/>
              </a:rPr>
              <a:t> in a string, you need to apply:</a:t>
            </a:r>
          </a:p>
          <a:p>
            <a:pPr lvl="1"/>
            <a:r>
              <a:rPr lang="en-US" dirty="0">
                <a:cs typeface="Calibri"/>
              </a:rPr>
              <a:t>POPCOUNT = (NUMBER OF ONES) * 2 – (NUMBER OF BITS)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456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Popcount</a:t>
            </a:r>
            <a:r>
              <a:rPr lang="en-US" dirty="0"/>
              <a:t> Design</a:t>
            </a:r>
            <a:r>
              <a:rPr lang="en-US" dirty="0">
                <a:cs typeface="Calibri Light"/>
              </a:rPr>
              <a:t> Concept 3 (Best)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04697" y="1094776"/>
            <a:ext cx="6847693" cy="49485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8 of 4-bit Lookups + ripple carry adder (RCA) combination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33256" y="1468170"/>
            <a:ext cx="5970495" cy="45012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44329" y="1841565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[31:28]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511889" y="346363"/>
          <a:ext cx="2589980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990">
                  <a:extLst>
                    <a:ext uri="{9D8B030D-6E8A-4147-A177-3AD203B41FA5}">
                      <a16:colId xmlns:a16="http://schemas.microsoft.com/office/drawing/2014/main" val="2981661787"/>
                    </a:ext>
                  </a:extLst>
                </a:gridCol>
                <a:gridCol w="1294990">
                  <a:extLst>
                    <a:ext uri="{9D8B030D-6E8A-4147-A177-3AD203B41FA5}">
                      <a16:colId xmlns:a16="http://schemas.microsoft.com/office/drawing/2014/main" val="808097207"/>
                    </a:ext>
                  </a:extLst>
                </a:gridCol>
              </a:tblGrid>
              <a:tr h="302147">
                <a:tc>
                  <a:txBody>
                    <a:bodyPr/>
                    <a:lstStyle/>
                    <a:p>
                      <a:r>
                        <a:rPr lang="en-US" dirty="0"/>
                        <a:t>Input [3:0]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43154"/>
                  </a:ext>
                </a:extLst>
              </a:tr>
              <a:tr h="302147">
                <a:tc>
                  <a:txBody>
                    <a:bodyPr/>
                    <a:lstStyle/>
                    <a:p>
                      <a:r>
                        <a:rPr lang="en-US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981633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0688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851834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605075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284826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 defTabSz="914400" eaLnBrk="1" fontAlgn="auto" latinLnBrk="0" hangingPunct="1">
                        <a:buNone/>
                        <a:tabLst/>
                        <a:defRPr/>
                      </a:pPr>
                      <a:r>
                        <a:rPr lang="en-US" dirty="0"/>
                        <a:t>0101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513318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00059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420228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086245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065215"/>
                  </a:ext>
                </a:extLst>
              </a:tr>
              <a:tr h="29459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965431"/>
                  </a:ext>
                </a:extLst>
              </a:tr>
              <a:tr h="2945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54619"/>
                  </a:ext>
                </a:extLst>
              </a:tr>
              <a:tr h="2945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575260"/>
                  </a:ext>
                </a:extLst>
              </a:tr>
              <a:tr h="2945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139876"/>
                  </a:ext>
                </a:extLst>
              </a:tr>
              <a:tr h="2945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642482"/>
                  </a:ext>
                </a:extLst>
              </a:tr>
              <a:tr h="29459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620334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78415" y="3389283"/>
            <a:ext cx="1054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561812" y="2779160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[27:24]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42797" y="1928987"/>
            <a:ext cx="926056" cy="14585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5bit RCA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233256" y="2154984"/>
            <a:ext cx="303010" cy="1272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33256" y="3401424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587359" y="4140579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[7:4]</a:t>
            </a: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1233256" y="3415307"/>
            <a:ext cx="354104" cy="1123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09022" y="3687587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50287" y="3600687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739786" y="3149836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96757" y="2337978"/>
            <a:ext cx="354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093890" y="4165505"/>
            <a:ext cx="874962" cy="16725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 bit </a:t>
            </a:r>
            <a:r>
              <a:rPr lang="en-US" dirty="0">
                <a:solidFill>
                  <a:schemeClr val="tx1"/>
                </a:solidFill>
                <a:cs typeface="Calibri"/>
              </a:rPr>
              <a:t>RCA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739786" y="4588982"/>
            <a:ext cx="35119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742698" y="5366949"/>
            <a:ext cx="351192" cy="9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1587359" y="5100123"/>
            <a:ext cx="2152427" cy="7960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bit lookup [3:0]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434116" y="2420338"/>
            <a:ext cx="874962" cy="267978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8bit RCA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51274" y="2668798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94339" y="4521710"/>
            <a:ext cx="123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002090" y="-79645"/>
            <a:ext cx="1353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 bit lookup 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957440" y="4871121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5217898" y="4502306"/>
            <a:ext cx="193833" cy="1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950618" y="2706833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5219498" y="3010397"/>
            <a:ext cx="178267" cy="146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331468" y="3687587"/>
            <a:ext cx="10548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90209" y="3032092"/>
            <a:ext cx="108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88403" y="3391597"/>
            <a:ext cx="177059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8-bit </a:t>
            </a:r>
            <a:r>
              <a:rPr lang="en-US" dirty="0" err="1"/>
              <a:t>popcount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68FE1B-A573-413C-8702-6E562FB76361}"/>
              </a:ext>
            </a:extLst>
          </p:cNvPr>
          <p:cNvCxnSpPr>
            <a:cxnSpLocks/>
          </p:cNvCxnSpPr>
          <p:nvPr/>
        </p:nvCxnSpPr>
        <p:spPr>
          <a:xfrm>
            <a:off x="1233255" y="3545193"/>
            <a:ext cx="354104" cy="18593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D4417F25-5E27-422A-8C7A-556C1CA02D5F}"/>
              </a:ext>
            </a:extLst>
          </p:cNvPr>
          <p:cNvSpPr txBox="1">
            <a:spLocks/>
          </p:cNvSpPr>
          <p:nvPr/>
        </p:nvSpPr>
        <p:spPr>
          <a:xfrm>
            <a:off x="34865" y="6141228"/>
            <a:ext cx="9306221" cy="68175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</a:t>
            </a:r>
            <a:r>
              <a:rPr lang="en-US" dirty="0">
                <a:cs typeface="Calibri"/>
              </a:rPr>
              <a:t> the negative </a:t>
            </a:r>
            <a:r>
              <a:rPr lang="en-US" dirty="0" err="1">
                <a:cs typeface="Calibri"/>
              </a:rPr>
              <a:t>popcount</a:t>
            </a:r>
            <a:r>
              <a:rPr lang="en-US" dirty="0">
                <a:cs typeface="Calibri"/>
              </a:rPr>
              <a:t> values into LUT: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Saves 2 RCA components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27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36A6-32C7-4F6A-8CA0-4743D3B7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129" y="-159494"/>
            <a:ext cx="78613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8-bit </a:t>
            </a:r>
            <a:r>
              <a:rPr lang="en-US" dirty="0" err="1">
                <a:cs typeface="Calibri Light"/>
              </a:rPr>
              <a:t>Popcount</a:t>
            </a:r>
            <a:r>
              <a:rPr lang="en-US" dirty="0">
                <a:cs typeface="Calibri Light"/>
              </a:rPr>
              <a:t> Design</a:t>
            </a:r>
            <a:endParaRPr lang="en-US" dirty="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435002A-D1BE-4A64-8C24-AE0E36950E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95" t="10090" r="15076" b="29036"/>
          <a:stretch/>
        </p:blipFill>
        <p:spPr>
          <a:xfrm>
            <a:off x="5529499" y="800003"/>
            <a:ext cx="6449246" cy="4698122"/>
          </a:xfrm>
          <a:prstGeom prst="rect">
            <a:avLst/>
          </a:prstGeom>
        </p:spPr>
      </p:pic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FF61134-37A7-48DB-963E-A912BC979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94" t="16333" r="24812" b="30833"/>
          <a:stretch/>
        </p:blipFill>
        <p:spPr>
          <a:xfrm>
            <a:off x="226289" y="785380"/>
            <a:ext cx="5186155" cy="4100753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679C3B8-17C3-4294-A23A-0D774DF7F1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35238"/>
              </p:ext>
            </p:extLst>
          </p:nvPr>
        </p:nvGraphicFramePr>
        <p:xfrm>
          <a:off x="190499" y="5303919"/>
          <a:ext cx="492374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225">
                  <a:extLst>
                    <a:ext uri="{9D8B030D-6E8A-4147-A177-3AD203B41FA5}">
                      <a16:colId xmlns:a16="http://schemas.microsoft.com/office/drawing/2014/main" val="363677922"/>
                    </a:ext>
                  </a:extLst>
                </a:gridCol>
                <a:gridCol w="788103">
                  <a:extLst>
                    <a:ext uri="{9D8B030D-6E8A-4147-A177-3AD203B41FA5}">
                      <a16:colId xmlns:a16="http://schemas.microsoft.com/office/drawing/2014/main" val="427178108"/>
                    </a:ext>
                  </a:extLst>
                </a:gridCol>
                <a:gridCol w="832381">
                  <a:extLst>
                    <a:ext uri="{9D8B030D-6E8A-4147-A177-3AD203B41FA5}">
                      <a16:colId xmlns:a16="http://schemas.microsoft.com/office/drawing/2014/main" val="3818885335"/>
                    </a:ext>
                  </a:extLst>
                </a:gridCol>
                <a:gridCol w="804287">
                  <a:extLst>
                    <a:ext uri="{9D8B030D-6E8A-4147-A177-3AD203B41FA5}">
                      <a16:colId xmlns:a16="http://schemas.microsoft.com/office/drawing/2014/main" val="2946269987"/>
                    </a:ext>
                  </a:extLst>
                </a:gridCol>
                <a:gridCol w="984749">
                  <a:extLst>
                    <a:ext uri="{9D8B030D-6E8A-4147-A177-3AD203B41FA5}">
                      <a16:colId xmlns:a16="http://schemas.microsoft.com/office/drawing/2014/main" val="3057638727"/>
                    </a:ext>
                  </a:extLst>
                </a:gridCol>
              </a:tblGrid>
              <a:tr h="3233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8-bit 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# 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# LUT4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08106"/>
                  </a:ext>
                </a:extLst>
              </a:tr>
              <a:tr h="3391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Just RCA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325484"/>
                  </a:ext>
                </a:extLst>
              </a:tr>
              <a:tr h="3075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RCA+LUT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489921"/>
                  </a:ext>
                </a:extLst>
              </a:tr>
              <a:tr h="30759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RCA+LUT opt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54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49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6987-D9CB-4DD7-8418-6D6F02F8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XNOR and </a:t>
            </a:r>
            <a:r>
              <a:rPr lang="en-US" dirty="0" err="1">
                <a:cs typeface="Calibri Light"/>
              </a:rPr>
              <a:t>Popcount</a:t>
            </a:r>
            <a:r>
              <a:rPr lang="en-US" dirty="0">
                <a:cs typeface="Calibri Light"/>
              </a:rPr>
              <a:t> Results</a:t>
            </a:r>
            <a:endParaRPr lang="en-US" dirty="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C999B88-EA84-453A-8EBA-A946999B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798" t="15480" r="15569" b="44306"/>
          <a:stretch/>
        </p:blipFill>
        <p:spPr>
          <a:xfrm>
            <a:off x="2444590" y="1532371"/>
            <a:ext cx="7302819" cy="48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5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311814"/>
            <a:ext cx="45085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Scalar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657821"/>
            <a:ext cx="10515600" cy="1577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Multiplies a fixed point scalar value to an integer</a:t>
            </a:r>
          </a:p>
        </p:txBody>
      </p:sp>
      <p:pic>
        <p:nvPicPr>
          <p:cNvPr id="4" name="Picture 3" descr="scalar_multiplier_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11430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3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-236036"/>
            <a:ext cx="45085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Scalar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710986"/>
            <a:ext cx="10515600" cy="1577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Multiplies a fixed point scalar value to a fixed point</a:t>
            </a:r>
          </a:p>
        </p:txBody>
      </p:sp>
      <p:pic>
        <p:nvPicPr>
          <p:cNvPr id="5" name="Picture 4" descr="scalar_multiplier_l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2" y="1319212"/>
            <a:ext cx="6111548" cy="50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51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5C73-A6CD-4DC4-94A6-EDE8956C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Accumulator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EA3E9A-C9AF-41FB-9A73-7CB3CD2AE8B0}"/>
                  </a:ext>
                </a:extLst>
              </p:cNvPr>
              <p:cNvSpPr txBox="1"/>
              <p:nvPr/>
            </p:nvSpPr>
            <p:spPr>
              <a:xfrm>
                <a:off x="680111" y="1779016"/>
                <a:ext cx="10823137" cy="443153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just">
                  <a:buFont typeface="Arial"/>
                  <a:buChar char="•"/>
                </a:pPr>
                <a:r>
                  <a:rPr lang="en-US" dirty="0">
                    <a:cs typeface="Calibri"/>
                  </a:rPr>
                  <a:t>This module is the core of Binary Connect.</a:t>
                </a:r>
                <a:endParaRPr lang="en-US" dirty="0"/>
              </a:p>
              <a:p>
                <a:pPr marL="285750" indent="-285750" algn="just">
                  <a:buFont typeface="Arial"/>
                  <a:buChar char="•"/>
                </a:pPr>
                <a:endParaRPr lang="en-US" dirty="0">
                  <a:cs typeface="Calibri"/>
                </a:endParaRPr>
              </a:p>
              <a:p>
                <a:pPr marL="285750" indent="-285750" algn="just">
                  <a:buFont typeface="Arial"/>
                  <a:buChar char="•"/>
                </a:pPr>
                <a:r>
                  <a:rPr lang="en-US" dirty="0">
                    <a:cs typeface="Calibri"/>
                  </a:rPr>
                  <a:t>Multiplying the fixed point numbers to the binary weight matrix essentially is not multiplication. It is addition or subtraction depending on the corresponding weight in the weight matrix. For example, a three dimensional binary weight matrix and an input vector when multiplied behaves as follows:</a:t>
                </a:r>
              </a:p>
              <a:p>
                <a:pPr algn="ctr"/>
                <a:endParaRPr lang="en-US" dirty="0">
                  <a:cs typeface="Calibri"/>
                </a:endParaRPr>
              </a:p>
              <a:p>
                <a:pPr algn="ctr"/>
                <a:endParaRPr lang="en-US" dirty="0">
                  <a:cs typeface="Calibri"/>
                </a:endParaRPr>
              </a:p>
              <a:p>
                <a:pPr algn="ctr"/>
                <a:endParaRPr lang="en-US" dirty="0">
                  <a:cs typeface="Calibri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1.0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1−2.5+3.5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1+2.5−3.5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−1−2.5−3.5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Calibri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  <a:cs typeface="Calibri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  <a:cs typeface="Calibri"/>
                  </a:rPr>
                  <a:t>Accumulator thus, removes the multiplication and replaces it with addition and subtraction operations.</a:t>
                </a:r>
                <a:endParaRPr lang="en-US" b="0" dirty="0">
                  <a:ea typeface="Cambria Math" panose="02040503050406030204" pitchFamily="18" charset="0"/>
                  <a:cs typeface="Calibri"/>
                </a:endParaRPr>
              </a:p>
              <a:p>
                <a:pPr marL="285750" indent="-285750" algn="just">
                  <a:buFont typeface="Arial"/>
                  <a:buChar char="•"/>
                </a:pPr>
                <a:endParaRPr lang="en-US" dirty="0">
                  <a:cs typeface="Calibri"/>
                </a:endParaRPr>
              </a:p>
              <a:p>
                <a:pPr marL="285750" indent="-285750" algn="just">
                  <a:buFont typeface="Arial"/>
                  <a:buChar char="•"/>
                </a:pPr>
                <a:r>
                  <a:rPr lang="en-US" dirty="0">
                    <a:cs typeface="Calibri"/>
                  </a:rPr>
                  <a:t>As the accumulator is cheaper than the multiplier, its usage in the neural network design grants speedup.</a:t>
                </a:r>
              </a:p>
              <a:p>
                <a:pPr marL="285750" indent="-285750" algn="just">
                  <a:buFont typeface="Arial"/>
                  <a:buChar char="•"/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EA3E9A-C9AF-41FB-9A73-7CB3CD2AE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11" y="1779016"/>
                <a:ext cx="10823137" cy="4431534"/>
              </a:xfrm>
              <a:prstGeom prst="rect">
                <a:avLst/>
              </a:prstGeom>
              <a:blipFill>
                <a:blip r:embed="rId2"/>
                <a:stretch>
                  <a:fillRect l="-352" t="-571" r="-352"/>
                </a:stretch>
              </a:blipFill>
              <a:ln w="31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19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38AF-E1FA-7743-9874-5BF77D95C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Block Diagram for accumulator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F4B5BC-BF1D-004F-A48E-74C64E6D5E53}"/>
              </a:ext>
            </a:extLst>
          </p:cNvPr>
          <p:cNvCxnSpPr/>
          <p:nvPr/>
        </p:nvCxnSpPr>
        <p:spPr>
          <a:xfrm>
            <a:off x="9216647" y="186872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2E342A-49F4-5E48-AFD7-AE9FADD76D54}"/>
              </a:ext>
            </a:extLst>
          </p:cNvPr>
          <p:cNvCxnSpPr>
            <a:cxnSpLocks/>
          </p:cNvCxnSpPr>
          <p:nvPr/>
        </p:nvCxnSpPr>
        <p:spPr>
          <a:xfrm>
            <a:off x="9882068" y="1876710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C1ED03-234B-4B4F-8325-399835D542CD}"/>
              </a:ext>
            </a:extLst>
          </p:cNvPr>
          <p:cNvSpPr/>
          <p:nvPr/>
        </p:nvSpPr>
        <p:spPr>
          <a:xfrm>
            <a:off x="8877777" y="218610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C2C6B3-7EB0-724F-AC36-8FC9BBB2DB71}"/>
              </a:ext>
            </a:extLst>
          </p:cNvPr>
          <p:cNvCxnSpPr>
            <a:endCxn id="18" idx="3"/>
          </p:cNvCxnSpPr>
          <p:nvPr/>
        </p:nvCxnSpPr>
        <p:spPr>
          <a:xfrm flipH="1">
            <a:off x="10234818" y="2522655"/>
            <a:ext cx="553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372BC8F-3FAC-8344-A17E-D6FA94CE6B90}"/>
              </a:ext>
            </a:extLst>
          </p:cNvPr>
          <p:cNvSpPr txBox="1"/>
          <p:nvPr/>
        </p:nvSpPr>
        <p:spPr>
          <a:xfrm>
            <a:off x="8910629" y="143192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286C94-F3E8-B148-8D0E-EF453F8F81F1}"/>
              </a:ext>
            </a:extLst>
          </p:cNvPr>
          <p:cNvSpPr txBox="1"/>
          <p:nvPr/>
        </p:nvSpPr>
        <p:spPr>
          <a:xfrm>
            <a:off x="9517881" y="142237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(0)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D634C-E846-914E-97A3-8EC11F1CED56}"/>
              </a:ext>
            </a:extLst>
          </p:cNvPr>
          <p:cNvSpPr txBox="1"/>
          <p:nvPr/>
        </p:nvSpPr>
        <p:spPr>
          <a:xfrm>
            <a:off x="10802423" y="232242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Weights(0)(0)</a:t>
            </a:r>
            <a:endParaRPr lang="en-US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856DC2-CFC4-0641-81CE-99524800A7DC}"/>
              </a:ext>
            </a:extLst>
          </p:cNvPr>
          <p:cNvSpPr txBox="1"/>
          <p:nvPr/>
        </p:nvSpPr>
        <p:spPr>
          <a:xfrm>
            <a:off x="8185728" y="201059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w0s0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0AB805-BF04-B240-AE1B-359FE8DC380F}"/>
              </a:ext>
            </a:extLst>
          </p:cNvPr>
          <p:cNvCxnSpPr/>
          <p:nvPr/>
        </p:nvCxnSpPr>
        <p:spPr>
          <a:xfrm>
            <a:off x="6366835" y="185528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BAF0405-BA96-A246-BF35-0C3DBCFF1C65}"/>
              </a:ext>
            </a:extLst>
          </p:cNvPr>
          <p:cNvSpPr/>
          <p:nvPr/>
        </p:nvSpPr>
        <p:spPr>
          <a:xfrm>
            <a:off x="6027079" y="218610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D7C9D7-9CBC-D247-9142-7BBDF85B54F0}"/>
              </a:ext>
            </a:extLst>
          </p:cNvPr>
          <p:cNvCxnSpPr>
            <a:cxnSpLocks/>
          </p:cNvCxnSpPr>
          <p:nvPr/>
        </p:nvCxnSpPr>
        <p:spPr>
          <a:xfrm flipH="1">
            <a:off x="5130800" y="2522655"/>
            <a:ext cx="896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219067E-D69E-3E4F-A251-857219A45248}"/>
              </a:ext>
            </a:extLst>
          </p:cNvPr>
          <p:cNvSpPr txBox="1"/>
          <p:nvPr/>
        </p:nvSpPr>
        <p:spPr>
          <a:xfrm>
            <a:off x="5882385" y="141418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(1)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B4731B-DE33-4447-8FC1-AD72F094990B}"/>
              </a:ext>
            </a:extLst>
          </p:cNvPr>
          <p:cNvSpPr txBox="1"/>
          <p:nvPr/>
        </p:nvSpPr>
        <p:spPr>
          <a:xfrm>
            <a:off x="8319282" y="3076357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Weights(0)(1)</a:t>
            </a:r>
            <a:endParaRPr lang="en-US" baseline="-25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94CA46-490F-B048-AB06-D9665BFB8079}"/>
              </a:ext>
            </a:extLst>
          </p:cNvPr>
          <p:cNvSpPr txBox="1"/>
          <p:nvPr/>
        </p:nvSpPr>
        <p:spPr>
          <a:xfrm>
            <a:off x="5162476" y="215332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w0s1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6F06C0C-2B83-CF4B-AA0C-B4208340F0C5}"/>
              </a:ext>
            </a:extLst>
          </p:cNvPr>
          <p:cNvCxnSpPr>
            <a:cxnSpLocks/>
            <a:endCxn id="44" idx="0"/>
          </p:cNvCxnSpPr>
          <p:nvPr/>
        </p:nvCxnSpPr>
        <p:spPr>
          <a:xfrm rot="10800000">
            <a:off x="6705601" y="2186106"/>
            <a:ext cx="2206697" cy="320985"/>
          </a:xfrm>
          <a:prstGeom prst="bentConnector4">
            <a:avLst>
              <a:gd name="adj1" fmla="val 34626"/>
              <a:gd name="adj2" fmla="val 171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3E9DB2A-A9CD-5B40-AC93-4102D40475FE}"/>
              </a:ext>
            </a:extLst>
          </p:cNvPr>
          <p:cNvSpPr txBox="1"/>
          <p:nvPr/>
        </p:nvSpPr>
        <p:spPr>
          <a:xfrm>
            <a:off x="3329955" y="219526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w0s6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EF17744-F687-8648-A29D-F5B8EEACAE00}"/>
              </a:ext>
            </a:extLst>
          </p:cNvPr>
          <p:cNvSpPr/>
          <p:nvPr/>
        </p:nvSpPr>
        <p:spPr>
          <a:xfrm>
            <a:off x="997879" y="219880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6770C19-2BFB-B84B-AB82-B3E26ED8DFD5}"/>
              </a:ext>
            </a:extLst>
          </p:cNvPr>
          <p:cNvCxnSpPr>
            <a:cxnSpLocks/>
          </p:cNvCxnSpPr>
          <p:nvPr/>
        </p:nvCxnSpPr>
        <p:spPr>
          <a:xfrm flipH="1">
            <a:off x="101600" y="2535355"/>
            <a:ext cx="896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61E9122-3AE2-4249-9613-5163A4E2D108}"/>
              </a:ext>
            </a:extLst>
          </p:cNvPr>
          <p:cNvSpPr txBox="1"/>
          <p:nvPr/>
        </p:nvSpPr>
        <p:spPr>
          <a:xfrm>
            <a:off x="704048" y="143254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(7)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1879EC-B7C7-B647-8645-7FA4B09527F9}"/>
              </a:ext>
            </a:extLst>
          </p:cNvPr>
          <p:cNvSpPr txBox="1"/>
          <p:nvPr/>
        </p:nvSpPr>
        <p:spPr>
          <a:xfrm>
            <a:off x="2922525" y="233512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baseline="-25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16A502-E55A-6E43-8239-726765479844}"/>
              </a:ext>
            </a:extLst>
          </p:cNvPr>
          <p:cNvSpPr txBox="1"/>
          <p:nvPr/>
        </p:nvSpPr>
        <p:spPr>
          <a:xfrm>
            <a:off x="199317" y="217837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w0s7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C6E554D-AE4A-9443-AE64-FF5E4BB734F3}"/>
              </a:ext>
            </a:extLst>
          </p:cNvPr>
          <p:cNvCxnSpPr>
            <a:cxnSpLocks/>
            <a:endCxn id="70" idx="0"/>
          </p:cNvCxnSpPr>
          <p:nvPr/>
        </p:nvCxnSpPr>
        <p:spPr>
          <a:xfrm rot="10800000">
            <a:off x="1676401" y="2198806"/>
            <a:ext cx="2468375" cy="308293"/>
          </a:xfrm>
          <a:prstGeom prst="bentConnector4">
            <a:avLst>
              <a:gd name="adj1" fmla="val 36256"/>
              <a:gd name="adj2" fmla="val 174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EBB4DF5-0C1A-6A4D-8EC1-FA8C66CEB832}"/>
              </a:ext>
            </a:extLst>
          </p:cNvPr>
          <p:cNvCxnSpPr>
            <a:cxnSpLocks/>
          </p:cNvCxnSpPr>
          <p:nvPr/>
        </p:nvCxnSpPr>
        <p:spPr>
          <a:xfrm>
            <a:off x="4203700" y="2518589"/>
            <a:ext cx="92067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4CF03CE-B045-A949-AF74-FCE7136BDB37}"/>
              </a:ext>
            </a:extLst>
          </p:cNvPr>
          <p:cNvCxnSpPr>
            <a:cxnSpLocks/>
            <a:endCxn id="44" idx="3"/>
          </p:cNvCxnSpPr>
          <p:nvPr/>
        </p:nvCxnSpPr>
        <p:spPr>
          <a:xfrm rot="10800000">
            <a:off x="7384120" y="2522655"/>
            <a:ext cx="911586" cy="738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E97C861-0BAC-9F48-9484-58F5F278C079}"/>
              </a:ext>
            </a:extLst>
          </p:cNvPr>
          <p:cNvCxnSpPr/>
          <p:nvPr/>
        </p:nvCxnSpPr>
        <p:spPr>
          <a:xfrm>
            <a:off x="1192323" y="185528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4C2D994-A217-014D-9925-0D58C1E847CB}"/>
              </a:ext>
            </a:extLst>
          </p:cNvPr>
          <p:cNvCxnSpPr>
            <a:cxnSpLocks/>
          </p:cNvCxnSpPr>
          <p:nvPr/>
        </p:nvCxnSpPr>
        <p:spPr>
          <a:xfrm rot="10800000">
            <a:off x="2337813" y="2547703"/>
            <a:ext cx="911586" cy="738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C9E535-E89C-9B45-9A61-8AAD1654812F}"/>
              </a:ext>
            </a:extLst>
          </p:cNvPr>
          <p:cNvSpPr txBox="1"/>
          <p:nvPr/>
        </p:nvSpPr>
        <p:spPr>
          <a:xfrm>
            <a:off x="3329955" y="3101405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Weights(0)(7)</a:t>
            </a:r>
            <a:endParaRPr lang="en-US" baseline="-250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5565B29-E821-134A-B150-73E30C954D78}"/>
              </a:ext>
            </a:extLst>
          </p:cNvPr>
          <p:cNvCxnSpPr/>
          <p:nvPr/>
        </p:nvCxnSpPr>
        <p:spPr>
          <a:xfrm>
            <a:off x="9167023" y="399028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FA11BBE-471C-754F-AE7B-B3AF974BA7D6}"/>
              </a:ext>
            </a:extLst>
          </p:cNvPr>
          <p:cNvCxnSpPr>
            <a:cxnSpLocks/>
          </p:cNvCxnSpPr>
          <p:nvPr/>
        </p:nvCxnSpPr>
        <p:spPr>
          <a:xfrm>
            <a:off x="9832444" y="3998270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20643CC0-67D6-6844-8B44-735DBA150BEC}"/>
              </a:ext>
            </a:extLst>
          </p:cNvPr>
          <p:cNvSpPr/>
          <p:nvPr/>
        </p:nvSpPr>
        <p:spPr>
          <a:xfrm>
            <a:off x="8828153" y="430766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FB594A9-4176-434E-82FE-3241115BE029}"/>
              </a:ext>
            </a:extLst>
          </p:cNvPr>
          <p:cNvCxnSpPr>
            <a:endCxn id="91" idx="3"/>
          </p:cNvCxnSpPr>
          <p:nvPr/>
        </p:nvCxnSpPr>
        <p:spPr>
          <a:xfrm flipH="1">
            <a:off x="10185194" y="4644215"/>
            <a:ext cx="5533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D45A578-8AC9-C94B-A463-A80A2280F368}"/>
              </a:ext>
            </a:extLst>
          </p:cNvPr>
          <p:cNvSpPr txBox="1"/>
          <p:nvPr/>
        </p:nvSpPr>
        <p:spPr>
          <a:xfrm>
            <a:off x="8861005" y="3553487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w0z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E8CC111-F57F-7A40-BF43-15B21B0AAFA0}"/>
              </a:ext>
            </a:extLst>
          </p:cNvPr>
          <p:cNvSpPr txBox="1"/>
          <p:nvPr/>
        </p:nvSpPr>
        <p:spPr>
          <a:xfrm>
            <a:off x="9468257" y="354393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(0)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A842B85-4AC7-F249-97F4-E9123BB516C3}"/>
              </a:ext>
            </a:extLst>
          </p:cNvPr>
          <p:cNvSpPr txBox="1"/>
          <p:nvPr/>
        </p:nvSpPr>
        <p:spPr>
          <a:xfrm>
            <a:off x="10752799" y="4443984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Weights(1)(0)</a:t>
            </a:r>
            <a:endParaRPr lang="en-US" baseline="-250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7F071C8-2094-4F4A-A361-87C4801D8377}"/>
              </a:ext>
            </a:extLst>
          </p:cNvPr>
          <p:cNvSpPr txBox="1"/>
          <p:nvPr/>
        </p:nvSpPr>
        <p:spPr>
          <a:xfrm>
            <a:off x="8136104" y="4132157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w1s0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763851-C0FE-624F-AD27-8A80CF5B5C2C}"/>
              </a:ext>
            </a:extLst>
          </p:cNvPr>
          <p:cNvCxnSpPr/>
          <p:nvPr/>
        </p:nvCxnSpPr>
        <p:spPr>
          <a:xfrm>
            <a:off x="6317211" y="397684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48EBCBF-CB04-E44E-9E81-550AD31895E0}"/>
              </a:ext>
            </a:extLst>
          </p:cNvPr>
          <p:cNvSpPr/>
          <p:nvPr/>
        </p:nvSpPr>
        <p:spPr>
          <a:xfrm>
            <a:off x="5977455" y="430766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949ABABA-27E7-774A-B79D-7133ACC50E85}"/>
              </a:ext>
            </a:extLst>
          </p:cNvPr>
          <p:cNvCxnSpPr>
            <a:cxnSpLocks/>
          </p:cNvCxnSpPr>
          <p:nvPr/>
        </p:nvCxnSpPr>
        <p:spPr>
          <a:xfrm flipH="1">
            <a:off x="5081176" y="4644215"/>
            <a:ext cx="896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DA390AF-5606-6342-8CB0-091EF79BA0C9}"/>
              </a:ext>
            </a:extLst>
          </p:cNvPr>
          <p:cNvSpPr txBox="1"/>
          <p:nvPr/>
        </p:nvSpPr>
        <p:spPr>
          <a:xfrm>
            <a:off x="5832761" y="3535741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(1)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86CCFE-A2AA-D245-B6C4-2383FB5192E2}"/>
              </a:ext>
            </a:extLst>
          </p:cNvPr>
          <p:cNvSpPr txBox="1"/>
          <p:nvPr/>
        </p:nvSpPr>
        <p:spPr>
          <a:xfrm>
            <a:off x="8269658" y="5197917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Weights(1)(1)</a:t>
            </a:r>
            <a:endParaRPr lang="en-US" baseline="-25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E2DC972-05EE-4B45-A7CC-A7BC315DDC8D}"/>
              </a:ext>
            </a:extLst>
          </p:cNvPr>
          <p:cNvSpPr txBox="1"/>
          <p:nvPr/>
        </p:nvSpPr>
        <p:spPr>
          <a:xfrm>
            <a:off x="5112852" y="427488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w1s1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B5BAC8A7-E51B-4841-975B-E32AFDA30F29}"/>
              </a:ext>
            </a:extLst>
          </p:cNvPr>
          <p:cNvCxnSpPr>
            <a:cxnSpLocks/>
            <a:endCxn id="98" idx="0"/>
          </p:cNvCxnSpPr>
          <p:nvPr/>
        </p:nvCxnSpPr>
        <p:spPr>
          <a:xfrm rot="10800000">
            <a:off x="6655977" y="4307666"/>
            <a:ext cx="2206697" cy="320985"/>
          </a:xfrm>
          <a:prstGeom prst="bentConnector4">
            <a:avLst>
              <a:gd name="adj1" fmla="val 34626"/>
              <a:gd name="adj2" fmla="val 1712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2E8583F4-7591-A540-AE91-EC091090E3A7}"/>
              </a:ext>
            </a:extLst>
          </p:cNvPr>
          <p:cNvSpPr txBox="1"/>
          <p:nvPr/>
        </p:nvSpPr>
        <p:spPr>
          <a:xfrm>
            <a:off x="3280331" y="431682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w1s6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E3B1B29-2132-DF47-A28A-E0DC37CE5284}"/>
              </a:ext>
            </a:extLst>
          </p:cNvPr>
          <p:cNvSpPr/>
          <p:nvPr/>
        </p:nvSpPr>
        <p:spPr>
          <a:xfrm>
            <a:off x="948255" y="4320365"/>
            <a:ext cx="1357041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Adder/Subtractor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D7730EC-DD29-C641-990E-945DC417235A}"/>
              </a:ext>
            </a:extLst>
          </p:cNvPr>
          <p:cNvCxnSpPr>
            <a:cxnSpLocks/>
          </p:cNvCxnSpPr>
          <p:nvPr/>
        </p:nvCxnSpPr>
        <p:spPr>
          <a:xfrm flipH="1">
            <a:off x="51976" y="4656915"/>
            <a:ext cx="896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AF8AFC7-D022-0643-9B65-84E11811CD30}"/>
              </a:ext>
            </a:extLst>
          </p:cNvPr>
          <p:cNvSpPr txBox="1"/>
          <p:nvPr/>
        </p:nvSpPr>
        <p:spPr>
          <a:xfrm>
            <a:off x="654424" y="355410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nn_in</a:t>
            </a:r>
            <a:r>
              <a:rPr lang="en-US" dirty="0"/>
              <a:t>(7)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C135D0-FC89-2C41-B5AD-086BD375D270}"/>
              </a:ext>
            </a:extLst>
          </p:cNvPr>
          <p:cNvSpPr txBox="1"/>
          <p:nvPr/>
        </p:nvSpPr>
        <p:spPr>
          <a:xfrm>
            <a:off x="2872901" y="445668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US" baseline="-25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92321AE-F11B-9D46-A293-301224800D1E}"/>
              </a:ext>
            </a:extLst>
          </p:cNvPr>
          <p:cNvSpPr txBox="1"/>
          <p:nvPr/>
        </p:nvSpPr>
        <p:spPr>
          <a:xfrm>
            <a:off x="149693" y="429993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w1s7</a:t>
            </a:r>
          </a:p>
        </p:txBody>
      </p: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9E9B9457-4B30-784B-806D-2EEF06B9C397}"/>
              </a:ext>
            </a:extLst>
          </p:cNvPr>
          <p:cNvCxnSpPr>
            <a:cxnSpLocks/>
            <a:endCxn id="105" idx="0"/>
          </p:cNvCxnSpPr>
          <p:nvPr/>
        </p:nvCxnSpPr>
        <p:spPr>
          <a:xfrm rot="10800000">
            <a:off x="1626777" y="4320366"/>
            <a:ext cx="2468375" cy="308293"/>
          </a:xfrm>
          <a:prstGeom prst="bentConnector4">
            <a:avLst>
              <a:gd name="adj1" fmla="val 36256"/>
              <a:gd name="adj2" fmla="val 1741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60CDDAC-B32D-0140-B71B-AB15F6322A1D}"/>
              </a:ext>
            </a:extLst>
          </p:cNvPr>
          <p:cNvCxnSpPr>
            <a:cxnSpLocks/>
          </p:cNvCxnSpPr>
          <p:nvPr/>
        </p:nvCxnSpPr>
        <p:spPr>
          <a:xfrm>
            <a:off x="4154076" y="4640149"/>
            <a:ext cx="92067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8221B80A-A10A-9242-AF48-152FCF70C234}"/>
              </a:ext>
            </a:extLst>
          </p:cNvPr>
          <p:cNvCxnSpPr>
            <a:cxnSpLocks/>
            <a:endCxn id="98" idx="3"/>
          </p:cNvCxnSpPr>
          <p:nvPr/>
        </p:nvCxnSpPr>
        <p:spPr>
          <a:xfrm rot="10800000">
            <a:off x="7334496" y="4644215"/>
            <a:ext cx="911586" cy="738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9E2E326-23A0-5048-A8B1-37806215A4EA}"/>
              </a:ext>
            </a:extLst>
          </p:cNvPr>
          <p:cNvCxnSpPr/>
          <p:nvPr/>
        </p:nvCxnSpPr>
        <p:spPr>
          <a:xfrm>
            <a:off x="1142699" y="3976845"/>
            <a:ext cx="0" cy="33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4B335444-8B76-0C44-8FD3-97275D6F3786}"/>
              </a:ext>
            </a:extLst>
          </p:cNvPr>
          <p:cNvCxnSpPr>
            <a:cxnSpLocks/>
          </p:cNvCxnSpPr>
          <p:nvPr/>
        </p:nvCxnSpPr>
        <p:spPr>
          <a:xfrm rot="10800000">
            <a:off x="2288189" y="4669263"/>
            <a:ext cx="911586" cy="738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68E61C9-F411-E545-8AFF-CF95DC337A57}"/>
              </a:ext>
            </a:extLst>
          </p:cNvPr>
          <p:cNvSpPr txBox="1"/>
          <p:nvPr/>
        </p:nvSpPr>
        <p:spPr>
          <a:xfrm>
            <a:off x="3280331" y="5222965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Weights(1)(7)</a:t>
            </a:r>
            <a:endParaRPr lang="en-US" baseline="-250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D985843-D364-1E45-A158-C7FEDDB7C59B}"/>
              </a:ext>
            </a:extLst>
          </p:cNvPr>
          <p:cNvCxnSpPr>
            <a:cxnSpLocks/>
          </p:cNvCxnSpPr>
          <p:nvPr/>
        </p:nvCxnSpPr>
        <p:spPr>
          <a:xfrm flipV="1">
            <a:off x="6655977" y="5222965"/>
            <a:ext cx="0" cy="1125584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48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EB0-A50A-8B45-9A9E-C5EEB1CE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mechanism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09DAB-9E62-7C4F-B2E7-CD49585D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3829050"/>
            <a:ext cx="11451220" cy="2355850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9BA68F-49BD-8440-8BAC-5B9B541211BD}"/>
                  </a:ext>
                </a:extLst>
              </p:cNvPr>
              <p:cNvSpPr txBox="1"/>
              <p:nvPr/>
            </p:nvSpPr>
            <p:spPr>
              <a:xfrm>
                <a:off x="279400" y="1638300"/>
                <a:ext cx="11451220" cy="1692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cs typeface="Calibri"/>
                  </a:rPr>
                  <a:t>The following matrix multiplication(but for 8x1 vector) is computed in the following manner:</a:t>
                </a:r>
              </a:p>
              <a:p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1.0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1−2.5+3.5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1+2.5−3.5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−1−2.5−3.5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9BA68F-49BD-8440-8BAC-5B9B54121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00" y="1638300"/>
                <a:ext cx="11451220" cy="1692323"/>
              </a:xfrm>
              <a:prstGeom prst="rect">
                <a:avLst/>
              </a:prstGeom>
              <a:blipFill>
                <a:blip r:embed="rId3"/>
                <a:stretch>
                  <a:fillRect l="-554" t="-1493" b="-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01AC13F-0668-604D-A4CC-424E89F10938}"/>
              </a:ext>
            </a:extLst>
          </p:cNvPr>
          <p:cNvSpPr/>
          <p:nvPr/>
        </p:nvSpPr>
        <p:spPr>
          <a:xfrm>
            <a:off x="6464300" y="2463800"/>
            <a:ext cx="1333500" cy="304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441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3460-EE39-4988-B615-48295E0A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71402-B58B-4377-8AD1-5F4162D0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Hardware designs were created to implement the basic hardware building blocks of the following papers:</a:t>
            </a:r>
          </a:p>
          <a:p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“XNOR-Net: ImageNet Classification Using Binary Convolutional Neural Networks”</a:t>
            </a:r>
          </a:p>
          <a:p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“</a:t>
            </a:r>
            <a:r>
              <a:rPr lang="en-US" dirty="0" err="1">
                <a:cs typeface="Calibri"/>
              </a:rPr>
              <a:t>BinaryConnect</a:t>
            </a:r>
            <a:r>
              <a:rPr lang="en-US" dirty="0">
                <a:cs typeface="Calibri"/>
              </a:rPr>
              <a:t>: Training Deep Neural Networks with binary weights during propagations”</a:t>
            </a:r>
          </a:p>
        </p:txBody>
      </p:sp>
    </p:spTree>
    <p:extLst>
      <p:ext uri="{BB962C8B-B14F-4D97-AF65-F5344CB8AC3E}">
        <p14:creationId xmlns:p14="http://schemas.microsoft.com/office/powerpoint/2010/main" val="268565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14FE8EA5-EF6B-4260-B7BC-4F220C69D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846" y="925033"/>
            <a:ext cx="8767353" cy="589653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02D619-B2B2-084A-A6D6-AA1DAD95AA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Schematic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8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1C599-101D-7640-90B5-0A5FC8255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127760"/>
            <a:ext cx="7319877" cy="5413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1F59DBC-4F82-BB4C-973E-92C96880C36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Waveform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4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88C3-4E19-4D82-BDC1-A78EC468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Scalar multiplier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DDC4-1AF9-47B0-A12F-6A27A252C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Implementation of a 32-bit fixed-point multiplication</a:t>
            </a:r>
          </a:p>
          <a:p>
            <a:pPr lvl="1"/>
            <a:r>
              <a:rPr lang="en-US" dirty="0">
                <a:cs typeface="Calibri"/>
              </a:rPr>
              <a:t>16-bit inputs: 1-bit signal, 7-bit integer, 8-bit fraction</a:t>
            </a:r>
          </a:p>
          <a:p>
            <a:r>
              <a:rPr lang="en-US" dirty="0">
                <a:cs typeface="Calibri"/>
              </a:rPr>
              <a:t>To perform fixed-point multiplication</a:t>
            </a:r>
          </a:p>
          <a:p>
            <a:pPr lvl="1"/>
            <a:r>
              <a:rPr lang="en-US" dirty="0">
                <a:cs typeface="Calibri"/>
              </a:rPr>
              <a:t>Consider inputs as two-complements and do 'normal' multiplication, then determine where the "point" is.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pic>
        <p:nvPicPr>
          <p:cNvPr id="5" name="Picture 5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647B4908-FFB2-4D36-BD9D-A974F6BD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3794919"/>
            <a:ext cx="5994400" cy="2824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1D2BED-15C7-4DDE-B14C-EBE39FC5D019}"/>
              </a:ext>
            </a:extLst>
          </p:cNvPr>
          <p:cNvSpPr txBox="1"/>
          <p:nvPr/>
        </p:nvSpPr>
        <p:spPr>
          <a:xfrm>
            <a:off x="7467598" y="6456680"/>
            <a:ext cx="496824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>
                <a:cs typeface="Calibri"/>
              </a:rPr>
              <a:t>Source: https://www.allaboutcircuits.com/technical-articles/multiplication-examples-using-the-fixed-point-representation/</a:t>
            </a:r>
          </a:p>
        </p:txBody>
      </p:sp>
    </p:spTree>
    <p:extLst>
      <p:ext uri="{BB962C8B-B14F-4D97-AF65-F5344CB8AC3E}">
        <p14:creationId xmlns:p14="http://schemas.microsoft.com/office/powerpoint/2010/main" val="1765056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08AC-F5A9-4881-BE81-6C827F82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Xilinx 7 Series FPGA</a:t>
            </a:r>
            <a:endParaRPr lang="en-US" dirty="0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4A6620-513A-40DB-BCF7-028620A36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462" y="1510665"/>
            <a:ext cx="6460437" cy="48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57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8FDBC-F5D7-4A1A-9D37-87559BAA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Xilinx 7 Series FPGA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5E343-B375-41F8-8AFF-97ED69EA3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050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Configurable Logic Block</a:t>
            </a:r>
          </a:p>
          <a:p>
            <a:pPr lvl="1"/>
            <a:r>
              <a:rPr lang="en-US" dirty="0">
                <a:cs typeface="Calibri"/>
              </a:rPr>
              <a:t>Combinatorial functions</a:t>
            </a:r>
          </a:p>
          <a:p>
            <a:pPr lvl="1"/>
            <a:r>
              <a:rPr lang="en-US" dirty="0">
                <a:cs typeface="Calibri"/>
              </a:rPr>
              <a:t>Flip-Flops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D49AB-5647-411F-8AF3-159F4A58C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1880" y="150050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Slices</a:t>
            </a:r>
          </a:p>
          <a:p>
            <a:pPr lvl="1"/>
            <a:r>
              <a:rPr lang="en-US" dirty="0">
                <a:cs typeface="Calibri"/>
              </a:rPr>
              <a:t>Four six-input LUTs</a:t>
            </a:r>
          </a:p>
          <a:p>
            <a:pPr lvl="1"/>
            <a:r>
              <a:rPr lang="en-US" dirty="0">
                <a:solidFill>
                  <a:srgbClr val="FFC000"/>
                </a:solidFill>
                <a:cs typeface="Calibri"/>
              </a:rPr>
              <a:t>Multiplexers</a:t>
            </a:r>
          </a:p>
          <a:p>
            <a:pPr lvl="1"/>
            <a:r>
              <a:rPr lang="en-US" dirty="0">
                <a:solidFill>
                  <a:srgbClr val="FF0000"/>
                </a:solidFill>
                <a:cs typeface="Calibri"/>
              </a:rPr>
              <a:t>Carry Chain</a:t>
            </a:r>
            <a:r>
              <a:rPr lang="en-US" dirty="0">
                <a:cs typeface="Calibri"/>
              </a:rPr>
              <a:t>s</a:t>
            </a:r>
          </a:p>
          <a:p>
            <a:pPr lvl="1"/>
            <a:r>
              <a:rPr lang="en-US" dirty="0">
                <a:solidFill>
                  <a:srgbClr val="00B050"/>
                </a:solidFill>
                <a:cs typeface="Calibri"/>
              </a:rPr>
              <a:t>Four Flip-Flops/Latches</a:t>
            </a:r>
            <a:r>
              <a:rPr lang="en-US" dirty="0">
                <a:cs typeface="Calibri"/>
              </a:rPr>
              <a:t> (</a:t>
            </a:r>
            <a:r>
              <a:rPr lang="en-US" dirty="0">
                <a:solidFill>
                  <a:srgbClr val="5B9BD5"/>
                </a:solidFill>
                <a:cs typeface="Calibri"/>
              </a:rPr>
              <a:t>plus another 4</a:t>
            </a:r>
            <a:r>
              <a:rPr lang="en-US" dirty="0">
                <a:cs typeface="Calibri"/>
              </a:rPr>
              <a:t>)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711664E-BE8A-46BB-9809-3583D2AA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" y="3175598"/>
            <a:ext cx="4378960" cy="3067125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C593C6-5318-4428-BCAC-17F1C6EA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60" y="3768026"/>
            <a:ext cx="3261360" cy="301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88CE-6F06-4088-B891-C4B08692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Xilinx 7 Series FPGA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0BE178B-ED9B-4338-A99B-2FEDEB42C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247" y="1713865"/>
            <a:ext cx="7876066" cy="4493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29F9D-3293-43B3-B9A3-E9429FEA914F}"/>
              </a:ext>
            </a:extLst>
          </p:cNvPr>
          <p:cNvSpPr txBox="1"/>
          <p:nvPr/>
        </p:nvSpPr>
        <p:spPr>
          <a:xfrm>
            <a:off x="4592317" y="6202682"/>
            <a:ext cx="2743200" cy="1846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 dirty="0"/>
              <a:t>Source: </a:t>
            </a:r>
            <a:r>
              <a:rPr lang="en-US" sz="600" dirty="0">
                <a:cs typeface="Calibri"/>
              </a:rPr>
              <a:t>Xilinx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77E8B-58E6-4199-B7EB-657F8E900DC4}"/>
              </a:ext>
            </a:extLst>
          </p:cNvPr>
          <p:cNvSpPr txBox="1"/>
          <p:nvPr/>
        </p:nvSpPr>
        <p:spPr>
          <a:xfrm>
            <a:off x="9215118" y="524764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Remarks: 3-stage pipeline</a:t>
            </a:r>
          </a:p>
        </p:txBody>
      </p:sp>
    </p:spTree>
    <p:extLst>
      <p:ext uri="{BB962C8B-B14F-4D97-AF65-F5344CB8AC3E}">
        <p14:creationId xmlns:p14="http://schemas.microsoft.com/office/powerpoint/2010/main" val="1535155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F726-B38A-42C0-8B6F-1A2EE209D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Scalar Multiplier</a:t>
            </a:r>
            <a:endParaRPr lang="en-US" dirty="0"/>
          </a:p>
        </p:txBody>
      </p:sp>
      <p:sp>
        <p:nvSpPr>
          <p:cNvPr id="5" name="Content Placeholder 15">
            <a:extLst>
              <a:ext uri="{FF2B5EF4-FFF2-40B4-BE49-F238E27FC236}">
                <a16:creationId xmlns:a16="http://schemas.microsoft.com/office/drawing/2014/main" id="{A5F34A2A-FA6E-42B6-ACD0-D14F32D4C087}"/>
              </a:ext>
            </a:extLst>
          </p:cNvPr>
          <p:cNvSpPr txBox="1">
            <a:spLocks/>
          </p:cNvSpPr>
          <p:nvPr/>
        </p:nvSpPr>
        <p:spPr>
          <a:xfrm>
            <a:off x="828040" y="2038985"/>
            <a:ext cx="903224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Besides VHDL version, we designed two more implementations to study resource allocations.</a:t>
            </a:r>
          </a:p>
          <a:p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Verilog – small latency/area intensive</a:t>
            </a:r>
          </a:p>
          <a:p>
            <a:pPr lvl="1"/>
            <a:r>
              <a:rPr lang="en-US" dirty="0">
                <a:cs typeface="Calibri"/>
              </a:rPr>
              <a:t>Verilog - DSP</a:t>
            </a:r>
          </a:p>
        </p:txBody>
      </p:sp>
    </p:spTree>
    <p:extLst>
      <p:ext uri="{BB962C8B-B14F-4D97-AF65-F5344CB8AC3E}">
        <p14:creationId xmlns:p14="http://schemas.microsoft.com/office/powerpoint/2010/main" val="678941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4DA66-A6D1-40DB-B4EA-57421426A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Verilog: Area intensive vs DSP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25033-142B-41D3-94E7-3D7F31710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Area: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41818-4923-4EF2-82DD-07046B3EF0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DSP</a:t>
            </a:r>
            <a:endParaRPr lang="en-US" dirty="0"/>
          </a:p>
        </p:txBody>
      </p:sp>
      <p:pic>
        <p:nvPicPr>
          <p:cNvPr id="6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DFFAC831-C2AB-4406-9877-2834F9BDF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39" y="2513701"/>
            <a:ext cx="2743200" cy="79427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12BC00B-8349-4BEF-92C9-D21B9FBE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18" y="2913292"/>
            <a:ext cx="5110480" cy="625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F7CFFC-8698-4A85-9D2C-760AB3788543}"/>
              </a:ext>
            </a:extLst>
          </p:cNvPr>
          <p:cNvSpPr txBox="1"/>
          <p:nvPr/>
        </p:nvSpPr>
        <p:spPr>
          <a:xfrm>
            <a:off x="314958" y="6029961"/>
            <a:ext cx="4541520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>
                <a:cs typeface="Calibri"/>
              </a:rPr>
              <a:t>Note: I indexes bits in 16-bit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5E83FE-489A-4736-BFE2-E0F538DEB075}"/>
              </a:ext>
            </a:extLst>
          </p:cNvPr>
          <p:cNvSpPr txBox="1"/>
          <p:nvPr/>
        </p:nvSpPr>
        <p:spPr>
          <a:xfrm>
            <a:off x="6807200" y="3784600"/>
            <a:ext cx="3749040" cy="2154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dirty="0"/>
              <a:t>Note: </a:t>
            </a:r>
            <a:r>
              <a:rPr lang="en-US" sz="800" dirty="0">
                <a:cs typeface="Calibri"/>
              </a:rPr>
              <a:t>I index 16-bit value in vector</a:t>
            </a:r>
          </a:p>
        </p:txBody>
      </p:sp>
      <p:pic>
        <p:nvPicPr>
          <p:cNvPr id="16" name="Picture 16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C84AB604-A0C1-4CBF-892F-CD2B80234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647" y="3491230"/>
            <a:ext cx="24098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10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E23F-9529-4912-94E2-5CDA3835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Verilog: Area intensive vs DSP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E7E8-F85C-4FCC-890B-2B646BF46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Area: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10F72-EE8C-4876-9CE6-5D1655E093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DSP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5D9FD-6914-45E5-92CA-8E2FA68E5A56}"/>
              </a:ext>
            </a:extLst>
          </p:cNvPr>
          <p:cNvSpPr txBox="1"/>
          <p:nvPr/>
        </p:nvSpPr>
        <p:spPr>
          <a:xfrm>
            <a:off x="843278" y="2788920"/>
            <a:ext cx="5303520" cy="19389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Slice Logic Utilization: 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Number of Slice LUTs:                 3288  out of  63400     5%  </a:t>
            </a:r>
            <a:endParaRPr lang="en-US" sz="1000" dirty="0">
              <a:cs typeface="Calibri"/>
            </a:endParaRPr>
          </a:p>
          <a:p>
            <a:r>
              <a:rPr lang="en-US" sz="1000" dirty="0"/>
              <a:t>    Number used as Logic:              3288  out of  63400     5%  </a:t>
            </a:r>
            <a:endParaRPr lang="en-US" sz="1000" dirty="0">
              <a:cs typeface="Calibri"/>
            </a:endParaRPr>
          </a:p>
          <a:p>
            <a:r>
              <a:rPr lang="en-US" sz="1000" dirty="0">
                <a:cs typeface="Calibri"/>
              </a:rPr>
              <a:t>Slice Logic Distribution: 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Number of LUT Flip Flop pairs used:   3288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   Number with an unused Flip Flop:    3288  out of   3288   100%  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   Number with an unused LUT:             0  out of   3288     0%  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   Number of fully used LUT-FF pairs:     0  out of   3288     0%  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Multiplexers                                         : 968</a:t>
            </a:r>
          </a:p>
          <a:p>
            <a:r>
              <a:rPr lang="en-US" sz="1000" dirty="0">
                <a:cs typeface="Calibri"/>
              </a:rPr>
              <a:t>1-bit 2-to-1 multiplexer                              : 968</a:t>
            </a:r>
            <a:endParaRPr lang="en-US" sz="1000">
              <a:cs typeface="Calibri"/>
            </a:endParaRPr>
          </a:p>
          <a:p>
            <a:r>
              <a:rPr lang="en-US" sz="1000" dirty="0">
                <a:cs typeface="Calibri"/>
              </a:rPr>
              <a:t>DSP</a:t>
            </a:r>
          </a:p>
          <a:p>
            <a:r>
              <a:rPr lang="en-US" sz="1000" dirty="0">
                <a:cs typeface="Calibri"/>
              </a:rPr>
              <a:t>  Number of DSP48E1s:                     0  out of    240    0%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14EEA-B39E-43AF-9736-67658CA844A1}"/>
              </a:ext>
            </a:extLst>
          </p:cNvPr>
          <p:cNvSpPr txBox="1"/>
          <p:nvPr/>
        </p:nvSpPr>
        <p:spPr>
          <a:xfrm>
            <a:off x="6238238" y="2839719"/>
            <a:ext cx="5303520" cy="13234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cs typeface="Calibri"/>
              </a:rPr>
              <a:t>Slice Logic Distribution: </a:t>
            </a:r>
            <a:endParaRPr lang="en-US" dirty="0"/>
          </a:p>
          <a:p>
            <a:r>
              <a:rPr lang="en-US" sz="1000" dirty="0">
                <a:cs typeface="Calibri"/>
              </a:rPr>
              <a:t>   Number of LUT Flip Flop pairs used:      0</a:t>
            </a:r>
            <a:endParaRPr lang="en-US" dirty="0"/>
          </a:p>
          <a:p>
            <a:r>
              <a:rPr lang="en-US" sz="1000" dirty="0">
                <a:cs typeface="Calibri"/>
              </a:rPr>
              <a:t>   Number with an unused Flip Flop:       0  out of      0         </a:t>
            </a:r>
            <a:endParaRPr lang="en-US"/>
          </a:p>
          <a:p>
            <a:r>
              <a:rPr lang="en-US" sz="1000" dirty="0">
                <a:cs typeface="Calibri"/>
              </a:rPr>
              <a:t>   Number with an unused LUT:             0  out of      0         </a:t>
            </a:r>
            <a:endParaRPr lang="en-US"/>
          </a:p>
          <a:p>
            <a:r>
              <a:rPr lang="en-US" sz="1000" dirty="0">
                <a:cs typeface="Calibri"/>
              </a:rPr>
              <a:t>Multiplexers =                                          : 0</a:t>
            </a:r>
          </a:p>
          <a:p>
            <a:r>
              <a:rPr lang="en-US" sz="1000" dirty="0">
                <a:cs typeface="Calibri"/>
              </a:rPr>
              <a:t>   1-bit 2-to-1 multiplexer                       : 0</a:t>
            </a:r>
          </a:p>
          <a:p>
            <a:r>
              <a:rPr lang="en-US" sz="1000" dirty="0">
                <a:cs typeface="Calibri"/>
              </a:rPr>
              <a:t>DSP</a:t>
            </a:r>
          </a:p>
          <a:p>
            <a:r>
              <a:rPr lang="en-US" sz="1000" dirty="0">
                <a:cs typeface="Calibri"/>
              </a:rPr>
              <a:t>    Number of DSP48E1s:                     24  out of    240    10% </a:t>
            </a:r>
          </a:p>
        </p:txBody>
      </p:sp>
    </p:spTree>
    <p:extLst>
      <p:ext uri="{BB962C8B-B14F-4D97-AF65-F5344CB8AC3E}">
        <p14:creationId xmlns:p14="http://schemas.microsoft.com/office/powerpoint/2010/main" val="2502012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B978-BCE9-ED4E-AD60-CBD55E2B3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9769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2E2F-BEEC-4EFF-8E27-9126138C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Feed-forward network using a trained neural network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22D13-A779-446D-B025-3A5AB9B9A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20982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For the current scope of the project, we consider MNIST dataset which consists of 10 classes of images i.e. 0 to 9. </a:t>
            </a:r>
          </a:p>
          <a:p>
            <a:r>
              <a:rPr lang="en-US" dirty="0">
                <a:cs typeface="Calibri"/>
              </a:rPr>
              <a:t>Once the training of the neural network is done using any machine, our hardware design focuses on achieving speedup in the classification phase.</a:t>
            </a:r>
          </a:p>
          <a:p>
            <a:r>
              <a:rPr lang="en-US" dirty="0">
                <a:cs typeface="Calibri"/>
              </a:rPr>
              <a:t>The weights learned by the neural network will be inserted in the module using a BRAM to the feed forward network.</a:t>
            </a:r>
          </a:p>
          <a:p>
            <a:r>
              <a:rPr lang="en-US" dirty="0">
                <a:cs typeface="Calibri"/>
              </a:rPr>
              <a:t>These weights along with the images to be classified would be used as an input to the feed forward network on an FPGA.</a:t>
            </a:r>
          </a:p>
          <a:p>
            <a:r>
              <a:rPr lang="en-US" dirty="0">
                <a:cs typeface="Calibri"/>
              </a:rPr>
              <a:t>The scope of our project is only defined for the implementation of the fully connected layer after the convolutions have been done.</a:t>
            </a:r>
          </a:p>
        </p:txBody>
      </p:sp>
    </p:spTree>
    <p:extLst>
      <p:ext uri="{BB962C8B-B14F-4D97-AF65-F5344CB8AC3E}">
        <p14:creationId xmlns:p14="http://schemas.microsoft.com/office/powerpoint/2010/main" val="660319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1358-5699-4B01-88CD-4A9F7ABE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XNOR-NET Results</a:t>
            </a:r>
            <a:endParaRPr lang="en-US" dirty="0"/>
          </a:p>
        </p:txBody>
      </p:sp>
      <p:pic>
        <p:nvPicPr>
          <p:cNvPr id="4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8E3516E-BA51-4D62-A2D9-9BF8955F0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585" t="14545" r="11111" b="49091"/>
          <a:stretch/>
        </p:blipFill>
        <p:spPr>
          <a:xfrm>
            <a:off x="1889479" y="1698624"/>
            <a:ext cx="8913909" cy="477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0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19356-009E-442D-91F7-88E22FA99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Python Verification of XNOR-Net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A9CD29-669B-4535-81BA-C0DCBAA83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365" t="17837" r="51647" b="15370"/>
          <a:stretch/>
        </p:blipFill>
        <p:spPr>
          <a:xfrm>
            <a:off x="1651526" y="1407061"/>
            <a:ext cx="3522866" cy="4121359"/>
          </a:xfrm>
          <a:prstGeom prst="rect">
            <a:avLst/>
          </a:prstGeom>
        </p:spPr>
      </p:pic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34138BD-2A91-4158-A750-5F6A00F28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5" t="60163" r="32151" b="29878"/>
          <a:stretch/>
        </p:blipFill>
        <p:spPr>
          <a:xfrm>
            <a:off x="914310" y="5658961"/>
            <a:ext cx="9327382" cy="1082745"/>
          </a:xfrm>
          <a:prstGeom prst="rect">
            <a:avLst/>
          </a:prstGeom>
        </p:spPr>
      </p:pic>
      <p:pic>
        <p:nvPicPr>
          <p:cNvPr id="9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F592FFAF-F073-458E-9D40-7A34FDC17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60" t="14461" r="30905" b="49120"/>
          <a:stretch/>
        </p:blipFill>
        <p:spPr>
          <a:xfrm>
            <a:off x="5685928" y="1368069"/>
            <a:ext cx="3774125" cy="41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6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DF0307-FC43-0D4A-81B1-AB9791574A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Binary Connect Results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EE162-8245-BF42-AFCD-93BB34FB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50" y="1843088"/>
            <a:ext cx="11473969" cy="41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4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503C15-98FD-8C49-850B-5BEB5AE8D5C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Python Verification of Binary Connect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EBFCC-F04C-EE4C-954F-17CE8D13C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0" y="1587878"/>
            <a:ext cx="4816613" cy="4144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BCEBC9-DE51-744A-A10C-81844500C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0" y="5847798"/>
            <a:ext cx="8991600" cy="469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D1697D-CA86-F143-8058-109C64A71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781" y="1843088"/>
            <a:ext cx="6612989" cy="327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4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556F11-0325-498B-9567-FA50A15D8047}"/>
              </a:ext>
            </a:extLst>
          </p:cNvPr>
          <p:cNvSpPr/>
          <p:nvPr/>
        </p:nvSpPr>
        <p:spPr>
          <a:xfrm>
            <a:off x="3717584" y="173152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AE9A72-A60A-40D8-8633-0945BAF1E571}"/>
              </a:ext>
            </a:extLst>
          </p:cNvPr>
          <p:cNvSpPr/>
          <p:nvPr/>
        </p:nvSpPr>
        <p:spPr>
          <a:xfrm>
            <a:off x="3863499" y="187743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29B71E-FE05-47DF-BF62-BE595F837FCE}"/>
              </a:ext>
            </a:extLst>
          </p:cNvPr>
          <p:cNvSpPr/>
          <p:nvPr/>
        </p:nvSpPr>
        <p:spPr>
          <a:xfrm>
            <a:off x="4009414" y="20233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8F0FA5-4403-4C91-8D83-2CCA7ADBD90F}"/>
              </a:ext>
            </a:extLst>
          </p:cNvPr>
          <p:cNvSpPr/>
          <p:nvPr/>
        </p:nvSpPr>
        <p:spPr>
          <a:xfrm>
            <a:off x="4033737" y="380675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DD6322-8FBD-4152-B7CB-E52F1E751BA5}"/>
              </a:ext>
            </a:extLst>
          </p:cNvPr>
          <p:cNvSpPr/>
          <p:nvPr/>
        </p:nvSpPr>
        <p:spPr>
          <a:xfrm>
            <a:off x="4179648" y="39526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F4E10C-4A06-4B79-880E-93DDF52A700C}"/>
              </a:ext>
            </a:extLst>
          </p:cNvPr>
          <p:cNvSpPr/>
          <p:nvPr/>
        </p:nvSpPr>
        <p:spPr>
          <a:xfrm>
            <a:off x="483138" y="27529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A5990-A5DF-49A9-B43C-76EC45976C06}"/>
              </a:ext>
            </a:extLst>
          </p:cNvPr>
          <p:cNvSpPr/>
          <p:nvPr/>
        </p:nvSpPr>
        <p:spPr>
          <a:xfrm>
            <a:off x="5492878" y="172341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682C8-F1C4-4AF6-AA10-7CE83BCB5F3D}"/>
              </a:ext>
            </a:extLst>
          </p:cNvPr>
          <p:cNvSpPr/>
          <p:nvPr/>
        </p:nvSpPr>
        <p:spPr>
          <a:xfrm>
            <a:off x="5638794" y="186933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71EB4-B981-46C9-8532-4E0FE5E85838}"/>
              </a:ext>
            </a:extLst>
          </p:cNvPr>
          <p:cNvSpPr/>
          <p:nvPr/>
        </p:nvSpPr>
        <p:spPr>
          <a:xfrm>
            <a:off x="5784709" y="201524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BB9-18FC-41D6-B77B-426B9A0F7309}"/>
              </a:ext>
            </a:extLst>
          </p:cNvPr>
          <p:cNvSpPr/>
          <p:nvPr/>
        </p:nvSpPr>
        <p:spPr>
          <a:xfrm>
            <a:off x="5809032" y="379865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429C31-BC57-4437-93DE-5C0AA8964B67}"/>
              </a:ext>
            </a:extLst>
          </p:cNvPr>
          <p:cNvSpPr/>
          <p:nvPr/>
        </p:nvSpPr>
        <p:spPr>
          <a:xfrm>
            <a:off x="5954948" y="3944566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B8AB2B-4DD8-4B5D-ADA5-A48410DC27A9}"/>
              </a:ext>
            </a:extLst>
          </p:cNvPr>
          <p:cNvSpPr/>
          <p:nvPr/>
        </p:nvSpPr>
        <p:spPr>
          <a:xfrm>
            <a:off x="7227646" y="173152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E5D0F-4417-4DCA-9B32-95CE067C4A9E}"/>
              </a:ext>
            </a:extLst>
          </p:cNvPr>
          <p:cNvSpPr/>
          <p:nvPr/>
        </p:nvSpPr>
        <p:spPr>
          <a:xfrm>
            <a:off x="7373561" y="187743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F869C2-DC2A-4F1F-9CF4-4167294256F8}"/>
              </a:ext>
            </a:extLst>
          </p:cNvPr>
          <p:cNvSpPr/>
          <p:nvPr/>
        </p:nvSpPr>
        <p:spPr>
          <a:xfrm>
            <a:off x="7519477" y="202335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A6C86B-4B21-4051-8DFE-56209A2136E1}"/>
              </a:ext>
            </a:extLst>
          </p:cNvPr>
          <p:cNvSpPr/>
          <p:nvPr/>
        </p:nvSpPr>
        <p:spPr>
          <a:xfrm>
            <a:off x="7543800" y="380675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3FC02D-EB55-439F-BA0A-85F291B0A3F8}"/>
              </a:ext>
            </a:extLst>
          </p:cNvPr>
          <p:cNvSpPr/>
          <p:nvPr/>
        </p:nvSpPr>
        <p:spPr>
          <a:xfrm>
            <a:off x="7689716" y="395267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D4F90F-4B22-4841-928D-3BB3A7DBBC6E}"/>
              </a:ext>
            </a:extLst>
          </p:cNvPr>
          <p:cNvSpPr/>
          <p:nvPr/>
        </p:nvSpPr>
        <p:spPr>
          <a:xfrm>
            <a:off x="10162161" y="1690991"/>
            <a:ext cx="338847" cy="312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CD2AC4-2DBC-4D0F-91DC-73981EF17FCF}"/>
              </a:ext>
            </a:extLst>
          </p:cNvPr>
          <p:cNvSpPr/>
          <p:nvPr/>
        </p:nvSpPr>
        <p:spPr>
          <a:xfrm>
            <a:off x="1877435" y="17396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59B9A6-FFB3-4A6B-ACE3-3AF18C763805}"/>
              </a:ext>
            </a:extLst>
          </p:cNvPr>
          <p:cNvSpPr/>
          <p:nvPr/>
        </p:nvSpPr>
        <p:spPr>
          <a:xfrm>
            <a:off x="2023349" y="188554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6267D5-B8F2-42A9-9551-2EDE815CDFD5}"/>
              </a:ext>
            </a:extLst>
          </p:cNvPr>
          <p:cNvSpPr/>
          <p:nvPr/>
        </p:nvSpPr>
        <p:spPr>
          <a:xfrm>
            <a:off x="2169264" y="203146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64AA6-8BF3-43CD-92EA-3219DCEDF20D}"/>
              </a:ext>
            </a:extLst>
          </p:cNvPr>
          <p:cNvSpPr/>
          <p:nvPr/>
        </p:nvSpPr>
        <p:spPr>
          <a:xfrm>
            <a:off x="2193587" y="381486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159CD8-6AB9-4DC3-A033-7B9120CACB40}"/>
              </a:ext>
            </a:extLst>
          </p:cNvPr>
          <p:cNvSpPr/>
          <p:nvPr/>
        </p:nvSpPr>
        <p:spPr>
          <a:xfrm>
            <a:off x="2339498" y="396077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7F1932-5275-4123-AA75-046CF2287E9E}"/>
              </a:ext>
            </a:extLst>
          </p:cNvPr>
          <p:cNvSpPr/>
          <p:nvPr/>
        </p:nvSpPr>
        <p:spPr>
          <a:xfrm>
            <a:off x="9205606" y="1164075"/>
            <a:ext cx="338847" cy="435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E181831-D2EC-4E43-9A41-F1CB5FA7DE33}"/>
              </a:ext>
            </a:extLst>
          </p:cNvPr>
          <p:cNvSpPr/>
          <p:nvPr/>
        </p:nvSpPr>
        <p:spPr>
          <a:xfrm>
            <a:off x="11191671" y="1131651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0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F0FF04C-71C0-483E-BCC5-862C903004EA}"/>
              </a:ext>
            </a:extLst>
          </p:cNvPr>
          <p:cNvSpPr/>
          <p:nvPr/>
        </p:nvSpPr>
        <p:spPr>
          <a:xfrm>
            <a:off x="11191671" y="2485417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3</a:t>
            </a: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FA42AA-33AE-41EA-844A-9F61FF887EEB}"/>
              </a:ext>
            </a:extLst>
          </p:cNvPr>
          <p:cNvSpPr/>
          <p:nvPr/>
        </p:nvSpPr>
        <p:spPr>
          <a:xfrm>
            <a:off x="11191671" y="1577501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B9462F-9A6A-4A8D-AA58-99D5FC3CE2DC}"/>
              </a:ext>
            </a:extLst>
          </p:cNvPr>
          <p:cNvSpPr/>
          <p:nvPr/>
        </p:nvSpPr>
        <p:spPr>
          <a:xfrm>
            <a:off x="11191666" y="2039566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2</a:t>
            </a: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B07C9D7-D990-4CC6-A7BD-97D3082E61A2}"/>
              </a:ext>
            </a:extLst>
          </p:cNvPr>
          <p:cNvSpPr/>
          <p:nvPr/>
        </p:nvSpPr>
        <p:spPr>
          <a:xfrm>
            <a:off x="11191671" y="2947479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4</a:t>
            </a:r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718BAD1-10EA-49C7-9A06-A0E12ABA28B3}"/>
              </a:ext>
            </a:extLst>
          </p:cNvPr>
          <p:cNvSpPr/>
          <p:nvPr/>
        </p:nvSpPr>
        <p:spPr>
          <a:xfrm>
            <a:off x="11191671" y="4317459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7</a:t>
            </a: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5C6104A-541C-4192-9561-F45879C5059E}"/>
              </a:ext>
            </a:extLst>
          </p:cNvPr>
          <p:cNvSpPr/>
          <p:nvPr/>
        </p:nvSpPr>
        <p:spPr>
          <a:xfrm>
            <a:off x="11191671" y="3409542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5</a:t>
            </a:r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71E46B7-4D46-4A62-8137-F9BE9FF1B68F}"/>
              </a:ext>
            </a:extLst>
          </p:cNvPr>
          <p:cNvSpPr/>
          <p:nvPr/>
        </p:nvSpPr>
        <p:spPr>
          <a:xfrm>
            <a:off x="11191666" y="3871606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6</a:t>
            </a:r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B72AFE8-D9BF-4ED5-8511-63ED6656001F}"/>
              </a:ext>
            </a:extLst>
          </p:cNvPr>
          <p:cNvSpPr/>
          <p:nvPr/>
        </p:nvSpPr>
        <p:spPr>
          <a:xfrm>
            <a:off x="11191671" y="5192948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9</a:t>
            </a:r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F0F72BA-A8D3-47ED-B203-0878E6EDD46B}"/>
              </a:ext>
            </a:extLst>
          </p:cNvPr>
          <p:cNvSpPr/>
          <p:nvPr/>
        </p:nvSpPr>
        <p:spPr>
          <a:xfrm>
            <a:off x="11191666" y="4755202"/>
            <a:ext cx="330741" cy="3307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8</a:t>
            </a:r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54A23E-6CCE-44A7-994C-491A14AD9784}"/>
              </a:ext>
            </a:extLst>
          </p:cNvPr>
          <p:cNvCxnSpPr/>
          <p:nvPr/>
        </p:nvCxnSpPr>
        <p:spPr>
          <a:xfrm flipH="1">
            <a:off x="1608309" y="1034375"/>
            <a:ext cx="58365" cy="454605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8CC0F0F-8F79-4191-A8B0-184302A44600}"/>
              </a:ext>
            </a:extLst>
          </p:cNvPr>
          <p:cNvCxnSpPr>
            <a:cxnSpLocks/>
          </p:cNvCxnSpPr>
          <p:nvPr/>
        </p:nvCxnSpPr>
        <p:spPr>
          <a:xfrm flipH="1">
            <a:off x="5248075" y="1034374"/>
            <a:ext cx="58365" cy="454605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B2EE76F-D192-45FD-83D0-E51BF44DCFBB}"/>
              </a:ext>
            </a:extLst>
          </p:cNvPr>
          <p:cNvCxnSpPr>
            <a:cxnSpLocks/>
          </p:cNvCxnSpPr>
          <p:nvPr/>
        </p:nvCxnSpPr>
        <p:spPr>
          <a:xfrm flipH="1">
            <a:off x="8944585" y="1034374"/>
            <a:ext cx="58365" cy="4546058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AA6F7C3-ADDD-4D4F-9204-DF054FC52151}"/>
              </a:ext>
            </a:extLst>
          </p:cNvPr>
          <p:cNvSpPr txBox="1"/>
          <p:nvPr/>
        </p:nvSpPr>
        <p:spPr>
          <a:xfrm>
            <a:off x="444227" y="3929974"/>
            <a:ext cx="903052" cy="6001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dirty="0">
                <a:cs typeface="Calibri"/>
              </a:rPr>
              <a:t>Input Image Size</a:t>
            </a:r>
          </a:p>
          <a:p>
            <a:pPr algn="ctr"/>
            <a:r>
              <a:rPr lang="en-US" sz="1100" dirty="0"/>
              <a:t>28x28</a:t>
            </a:r>
            <a:endParaRPr lang="en-US" sz="1100" dirty="0"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994D01-32E2-4EA6-B3D3-0519745722B0}"/>
              </a:ext>
            </a:extLst>
          </p:cNvPr>
          <p:cNvSpPr txBox="1"/>
          <p:nvPr/>
        </p:nvSpPr>
        <p:spPr>
          <a:xfrm>
            <a:off x="1716928" y="5145932"/>
            <a:ext cx="14218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20x24x24</a:t>
            </a:r>
          </a:p>
          <a:p>
            <a:pPr algn="ctr"/>
            <a:r>
              <a:rPr lang="en-US" sz="1200" dirty="0">
                <a:cs typeface="Calibri"/>
              </a:rPr>
              <a:t>Kernel Size : 5x5</a:t>
            </a:r>
          </a:p>
          <a:p>
            <a:pPr algn="ctr"/>
            <a:r>
              <a:rPr lang="en-US" sz="1200" dirty="0">
                <a:cs typeface="Calibri"/>
              </a:rPr>
              <a:t>20 Different Kernels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64E1F32E-4548-4525-B00A-7D8B2028EE79}"/>
              </a:ext>
            </a:extLst>
          </p:cNvPr>
          <p:cNvSpPr/>
          <p:nvPr/>
        </p:nvSpPr>
        <p:spPr>
          <a:xfrm rot="10740000">
            <a:off x="3345836" y="1730582"/>
            <a:ext cx="244617" cy="314365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D13AB7-5E5C-4C3E-86C7-F5F6123AA0B5}"/>
              </a:ext>
            </a:extLst>
          </p:cNvPr>
          <p:cNvSpPr txBox="1"/>
          <p:nvPr/>
        </p:nvSpPr>
        <p:spPr>
          <a:xfrm>
            <a:off x="3467909" y="3167975"/>
            <a:ext cx="943584" cy="2539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20 </a:t>
            </a:r>
            <a:r>
              <a:rPr lang="en-US" sz="1050" dirty="0">
                <a:cs typeface="Calibri"/>
              </a:rPr>
              <a:t>Images</a:t>
            </a:r>
            <a:endParaRPr lang="en-US" sz="1600" dirty="0">
              <a:cs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3327FB-E3B1-4C03-9A52-04DABB5411E9}"/>
              </a:ext>
            </a:extLst>
          </p:cNvPr>
          <p:cNvSpPr txBox="1"/>
          <p:nvPr/>
        </p:nvSpPr>
        <p:spPr>
          <a:xfrm>
            <a:off x="3751630" y="5145933"/>
            <a:ext cx="14218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20x12x12</a:t>
            </a:r>
          </a:p>
          <a:p>
            <a:pPr algn="ctr"/>
            <a:r>
              <a:rPr lang="en-US" sz="1200" dirty="0">
                <a:cs typeface="Calibri"/>
              </a:rPr>
              <a:t>Kernel Size : 2x2</a:t>
            </a:r>
          </a:p>
          <a:p>
            <a:pPr algn="ctr"/>
            <a:r>
              <a:rPr lang="en-US" sz="1200" dirty="0">
                <a:cs typeface="Calibri"/>
              </a:rPr>
              <a:t>20 Different Kernels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96D312C-9025-4792-9B85-D865D6DB91C5}"/>
              </a:ext>
            </a:extLst>
          </p:cNvPr>
          <p:cNvCxnSpPr/>
          <p:nvPr/>
        </p:nvCxnSpPr>
        <p:spPr>
          <a:xfrm flipV="1">
            <a:off x="2793461" y="1397538"/>
            <a:ext cx="1035995" cy="9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CCC998B-E30A-4E40-BAD1-60E751FD3CB9}"/>
              </a:ext>
            </a:extLst>
          </p:cNvPr>
          <p:cNvSpPr txBox="1"/>
          <p:nvPr/>
        </p:nvSpPr>
        <p:spPr>
          <a:xfrm>
            <a:off x="1935805" y="987359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/>
              <a:t>Maxpooling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860489C-604B-4785-A28B-02AF202E1589}"/>
              </a:ext>
            </a:extLst>
          </p:cNvPr>
          <p:cNvSpPr txBox="1"/>
          <p:nvPr/>
        </p:nvSpPr>
        <p:spPr>
          <a:xfrm>
            <a:off x="5299950" y="5129720"/>
            <a:ext cx="14218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50x8x8</a:t>
            </a:r>
          </a:p>
          <a:p>
            <a:pPr algn="ctr"/>
            <a:r>
              <a:rPr lang="en-US" sz="1200" dirty="0">
                <a:cs typeface="Calibri"/>
              </a:rPr>
              <a:t>Kernel Size : 5x5</a:t>
            </a:r>
          </a:p>
          <a:p>
            <a:pPr algn="ctr"/>
            <a:r>
              <a:rPr lang="en-US" sz="1200" dirty="0">
                <a:cs typeface="Calibri"/>
              </a:rPr>
              <a:t>50 Different Kernels</a:t>
            </a:r>
          </a:p>
        </p:txBody>
      </p:sp>
      <p:sp>
        <p:nvSpPr>
          <p:cNvPr id="63" name="Left Brace 62">
            <a:extLst>
              <a:ext uri="{FF2B5EF4-FFF2-40B4-BE49-F238E27FC236}">
                <a16:creationId xmlns:a16="http://schemas.microsoft.com/office/drawing/2014/main" id="{8571E8D4-DEB8-468B-BC3A-5DD99123CA8D}"/>
              </a:ext>
            </a:extLst>
          </p:cNvPr>
          <p:cNvSpPr/>
          <p:nvPr/>
        </p:nvSpPr>
        <p:spPr>
          <a:xfrm rot="10740000">
            <a:off x="6928857" y="1714368"/>
            <a:ext cx="244617" cy="314365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08D00B-3043-4C42-8DAA-22C5E7BC7B62}"/>
              </a:ext>
            </a:extLst>
          </p:cNvPr>
          <p:cNvSpPr txBox="1"/>
          <p:nvPr/>
        </p:nvSpPr>
        <p:spPr>
          <a:xfrm>
            <a:off x="7050931" y="3151761"/>
            <a:ext cx="943584" cy="2539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50 </a:t>
            </a:r>
            <a:r>
              <a:rPr lang="en-US" sz="1050" dirty="0">
                <a:cs typeface="Calibri"/>
              </a:rPr>
              <a:t>Images</a:t>
            </a:r>
            <a:endParaRPr lang="en-US" sz="1600" dirty="0">
              <a:cs typeface="Calibri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F2608D-D8C8-4D99-BBD2-46BE720ED5C6}"/>
              </a:ext>
            </a:extLst>
          </p:cNvPr>
          <p:cNvSpPr txBox="1"/>
          <p:nvPr/>
        </p:nvSpPr>
        <p:spPr>
          <a:xfrm>
            <a:off x="7334651" y="5129720"/>
            <a:ext cx="142186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50x4x4</a:t>
            </a:r>
          </a:p>
          <a:p>
            <a:pPr algn="ctr"/>
            <a:r>
              <a:rPr lang="en-US" sz="1200" dirty="0">
                <a:cs typeface="Calibri"/>
              </a:rPr>
              <a:t>Kernel Size : 2x2</a:t>
            </a:r>
          </a:p>
          <a:p>
            <a:pPr algn="ctr"/>
            <a:r>
              <a:rPr lang="en-US" sz="1200" dirty="0">
                <a:cs typeface="Calibri"/>
              </a:rPr>
              <a:t>50 Different Kernels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FDEA54-9FB1-44B0-85BF-524914B309CC}"/>
              </a:ext>
            </a:extLst>
          </p:cNvPr>
          <p:cNvCxnSpPr>
            <a:cxnSpLocks/>
          </p:cNvCxnSpPr>
          <p:nvPr/>
        </p:nvCxnSpPr>
        <p:spPr>
          <a:xfrm flipV="1">
            <a:off x="6376481" y="1381324"/>
            <a:ext cx="1035995" cy="9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770CCC-2C84-4084-8603-2A2C1EBD6248}"/>
              </a:ext>
            </a:extLst>
          </p:cNvPr>
          <p:cNvSpPr txBox="1"/>
          <p:nvPr/>
        </p:nvSpPr>
        <p:spPr>
          <a:xfrm>
            <a:off x="5518825" y="971145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/>
              <a:t>Maxpooling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B2EDAC-5653-48D3-AC37-283843F82192}"/>
              </a:ext>
            </a:extLst>
          </p:cNvPr>
          <p:cNvCxnSpPr>
            <a:cxnSpLocks/>
          </p:cNvCxnSpPr>
          <p:nvPr/>
        </p:nvCxnSpPr>
        <p:spPr>
          <a:xfrm flipV="1">
            <a:off x="1464015" y="3245792"/>
            <a:ext cx="346952" cy="9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60DEBC5-A6DE-44AF-9473-EAB61B10E242}"/>
              </a:ext>
            </a:extLst>
          </p:cNvPr>
          <p:cNvCxnSpPr>
            <a:cxnSpLocks/>
          </p:cNvCxnSpPr>
          <p:nvPr/>
        </p:nvCxnSpPr>
        <p:spPr>
          <a:xfrm flipV="1">
            <a:off x="5087568" y="3245792"/>
            <a:ext cx="346952" cy="9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C237613-6161-4B24-A1ED-0F9CF4C9ED15}"/>
              </a:ext>
            </a:extLst>
          </p:cNvPr>
          <p:cNvCxnSpPr>
            <a:cxnSpLocks/>
          </p:cNvCxnSpPr>
          <p:nvPr/>
        </p:nvCxnSpPr>
        <p:spPr>
          <a:xfrm flipV="1">
            <a:off x="8711122" y="3245791"/>
            <a:ext cx="346952" cy="9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E4A4295-3BCE-4602-A1FC-D9EB3BB872DF}"/>
              </a:ext>
            </a:extLst>
          </p:cNvPr>
          <p:cNvCxnSpPr>
            <a:cxnSpLocks/>
          </p:cNvCxnSpPr>
          <p:nvPr/>
        </p:nvCxnSpPr>
        <p:spPr>
          <a:xfrm flipV="1">
            <a:off x="9651464" y="3245790"/>
            <a:ext cx="346952" cy="9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C50E459-4F43-4B40-A898-BF7307B6A2C4}"/>
              </a:ext>
            </a:extLst>
          </p:cNvPr>
          <p:cNvSpPr txBox="1"/>
          <p:nvPr/>
        </p:nvSpPr>
        <p:spPr>
          <a:xfrm>
            <a:off x="8882973" y="5583677"/>
            <a:ext cx="943584" cy="4154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Vector Size: 800</a:t>
            </a:r>
            <a:endParaRPr lang="en-US" sz="1050" dirty="0">
              <a:cs typeface="Calibri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886E1BA-843B-49F3-9CA0-5AE05D294F64}"/>
              </a:ext>
            </a:extLst>
          </p:cNvPr>
          <p:cNvSpPr txBox="1"/>
          <p:nvPr/>
        </p:nvSpPr>
        <p:spPr>
          <a:xfrm>
            <a:off x="9823315" y="5583678"/>
            <a:ext cx="943584" cy="4154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Vector Size: 500</a:t>
            </a:r>
            <a:endParaRPr lang="en-US" sz="1050" dirty="0">
              <a:cs typeface="Calibri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C44405-7647-49EA-BA01-123CB0898A96}"/>
              </a:ext>
            </a:extLst>
          </p:cNvPr>
          <p:cNvSpPr txBox="1"/>
          <p:nvPr/>
        </p:nvSpPr>
        <p:spPr>
          <a:xfrm>
            <a:off x="10885253" y="5583679"/>
            <a:ext cx="943584" cy="4154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Vector Size: 10</a:t>
            </a:r>
            <a:endParaRPr lang="en-US" sz="1050" dirty="0">
              <a:cs typeface="Calibri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35C33FD-656E-4B59-A280-98E8CAD8A8C8}"/>
              </a:ext>
            </a:extLst>
          </p:cNvPr>
          <p:cNvCxnSpPr>
            <a:cxnSpLocks/>
          </p:cNvCxnSpPr>
          <p:nvPr/>
        </p:nvCxnSpPr>
        <p:spPr>
          <a:xfrm flipV="1">
            <a:off x="10632336" y="1778535"/>
            <a:ext cx="468547" cy="1151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A55EF36-451B-41FA-AD93-68C24FA9C9A0}"/>
              </a:ext>
            </a:extLst>
          </p:cNvPr>
          <p:cNvCxnSpPr>
            <a:cxnSpLocks/>
          </p:cNvCxnSpPr>
          <p:nvPr/>
        </p:nvCxnSpPr>
        <p:spPr>
          <a:xfrm flipV="1">
            <a:off x="10591806" y="1357003"/>
            <a:ext cx="492866" cy="3096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CB1DCFF-BBD8-4EC2-A6F0-B647AD4B7FBF}"/>
              </a:ext>
            </a:extLst>
          </p:cNvPr>
          <p:cNvCxnSpPr>
            <a:cxnSpLocks/>
          </p:cNvCxnSpPr>
          <p:nvPr/>
        </p:nvCxnSpPr>
        <p:spPr>
          <a:xfrm flipV="1">
            <a:off x="10624231" y="2191959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11D110-F62A-4EFB-99FB-D69F045C26E3}"/>
              </a:ext>
            </a:extLst>
          </p:cNvPr>
          <p:cNvCxnSpPr>
            <a:cxnSpLocks/>
          </p:cNvCxnSpPr>
          <p:nvPr/>
        </p:nvCxnSpPr>
        <p:spPr>
          <a:xfrm flipV="1">
            <a:off x="10664763" y="2629703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A234FAA-A16C-4DD3-84DB-D85798024907}"/>
              </a:ext>
            </a:extLst>
          </p:cNvPr>
          <p:cNvCxnSpPr>
            <a:cxnSpLocks/>
          </p:cNvCxnSpPr>
          <p:nvPr/>
        </p:nvCxnSpPr>
        <p:spPr>
          <a:xfrm flipV="1">
            <a:off x="10664763" y="3099873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405EC24-962E-4BBD-93E1-3610BD7A2B2F}"/>
              </a:ext>
            </a:extLst>
          </p:cNvPr>
          <p:cNvCxnSpPr>
            <a:cxnSpLocks/>
          </p:cNvCxnSpPr>
          <p:nvPr/>
        </p:nvCxnSpPr>
        <p:spPr>
          <a:xfrm flipV="1">
            <a:off x="10656658" y="3570043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1A514B-075F-4C65-B11B-885324678AE6}"/>
              </a:ext>
            </a:extLst>
          </p:cNvPr>
          <p:cNvCxnSpPr>
            <a:cxnSpLocks/>
          </p:cNvCxnSpPr>
          <p:nvPr/>
        </p:nvCxnSpPr>
        <p:spPr>
          <a:xfrm flipV="1">
            <a:off x="10664760" y="4032108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4DB27CE-00E2-41BB-BD68-16389C451045}"/>
              </a:ext>
            </a:extLst>
          </p:cNvPr>
          <p:cNvCxnSpPr>
            <a:cxnSpLocks/>
          </p:cNvCxnSpPr>
          <p:nvPr/>
        </p:nvCxnSpPr>
        <p:spPr>
          <a:xfrm flipV="1">
            <a:off x="10664761" y="4477959"/>
            <a:ext cx="452335" cy="1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1E04255-FE50-4B16-BD8D-B83AE4F3E973}"/>
              </a:ext>
            </a:extLst>
          </p:cNvPr>
          <p:cNvCxnSpPr>
            <a:cxnSpLocks/>
          </p:cNvCxnSpPr>
          <p:nvPr/>
        </p:nvCxnSpPr>
        <p:spPr>
          <a:xfrm>
            <a:off x="10632334" y="4763305"/>
            <a:ext cx="460442" cy="1199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AC64AA2-A832-4D83-9923-188BE78AD358}"/>
              </a:ext>
            </a:extLst>
          </p:cNvPr>
          <p:cNvCxnSpPr>
            <a:cxnSpLocks/>
          </p:cNvCxnSpPr>
          <p:nvPr/>
        </p:nvCxnSpPr>
        <p:spPr>
          <a:xfrm>
            <a:off x="10583698" y="5014603"/>
            <a:ext cx="509080" cy="257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C76FEB5-273D-47D3-A4CE-2352EFEC5F91}"/>
              </a:ext>
            </a:extLst>
          </p:cNvPr>
          <p:cNvSpPr txBox="1"/>
          <p:nvPr/>
        </p:nvSpPr>
        <p:spPr>
          <a:xfrm>
            <a:off x="8955931" y="346954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Fully </a:t>
            </a:r>
            <a:r>
              <a:rPr lang="en-US" sz="1400" dirty="0">
                <a:cs typeface="Calibri"/>
              </a:rPr>
              <a:t>Connected Layer</a:t>
            </a:r>
            <a:endParaRPr lang="en-US" sz="1400" dirty="0" err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080284E-D9F5-482A-AA57-0C408FDDDCAF}"/>
              </a:ext>
            </a:extLst>
          </p:cNvPr>
          <p:cNvSpPr txBox="1"/>
          <p:nvPr/>
        </p:nvSpPr>
        <p:spPr>
          <a:xfrm>
            <a:off x="2033081" y="346954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Convolution Layer 1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816146-7F6C-4921-B2BB-AD457DB259B4}"/>
              </a:ext>
            </a:extLst>
          </p:cNvPr>
          <p:cNvSpPr txBox="1"/>
          <p:nvPr/>
        </p:nvSpPr>
        <p:spPr>
          <a:xfrm>
            <a:off x="5429655" y="346953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Convolution Layer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DD5F94-6D99-4168-8A23-54A34D29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79" y="2583051"/>
            <a:ext cx="2743200" cy="2069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05C73-A6CD-4DC4-94A6-EDE8956C4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Fully Connected Layer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EA3E9A-C9AF-41FB-9A73-7CB3CD2AE8B0}"/>
              </a:ext>
            </a:extLst>
          </p:cNvPr>
          <p:cNvSpPr txBox="1"/>
          <p:nvPr/>
        </p:nvSpPr>
        <p:spPr>
          <a:xfrm>
            <a:off x="4002930" y="2028489"/>
            <a:ext cx="7550285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cs typeface="Calibri"/>
              </a:rPr>
              <a:t>Input Layer becomes a vector, the weights which are multiplied and accumulated become a matrix. This whole process of Matrix and Vector multiplication along with accumulation is simply a Matrix-Vector Multiplication.</a:t>
            </a:r>
          </a:p>
          <a:p>
            <a:pPr algn="just"/>
            <a:endParaRPr lang="en-US" dirty="0">
              <a:cs typeface="Calibri"/>
            </a:endParaRPr>
          </a:p>
          <a:p>
            <a:pPr algn="just"/>
            <a:r>
              <a:rPr lang="en-US" dirty="0">
                <a:cs typeface="Calibri"/>
              </a:rPr>
              <a:t>Input Vector (I) : 800 x 1</a:t>
            </a:r>
          </a:p>
          <a:p>
            <a:pPr algn="just"/>
            <a:r>
              <a:rPr lang="en-US" dirty="0">
                <a:cs typeface="Calibri"/>
              </a:rPr>
              <a:t>Weight Matrix (W1) : 500 x 800</a:t>
            </a:r>
          </a:p>
          <a:p>
            <a:pPr algn="just"/>
            <a:r>
              <a:rPr lang="en-US" dirty="0">
                <a:cs typeface="Calibri"/>
              </a:rPr>
              <a:t>Hidden Layer (H) : H = W1 x I = [500 x 800] [800 x 1] = [500 x 1]</a:t>
            </a:r>
          </a:p>
          <a:p>
            <a:pPr algn="just"/>
            <a:r>
              <a:rPr lang="en-US" dirty="0">
                <a:cs typeface="Calibri"/>
              </a:rPr>
              <a:t>Weight Matrix (W2) : 10 x 500</a:t>
            </a:r>
          </a:p>
          <a:p>
            <a:pPr algn="just"/>
            <a:r>
              <a:rPr lang="en-US" dirty="0">
                <a:cs typeface="Calibri"/>
              </a:rPr>
              <a:t>Output Layer (O) : O = W2 x H = [10 x 500] [500 x 1] = [10 x 1]</a:t>
            </a:r>
          </a:p>
          <a:p>
            <a:pPr algn="just"/>
            <a:endParaRPr lang="en-US" dirty="0">
              <a:cs typeface="Calibri"/>
            </a:endParaRPr>
          </a:p>
          <a:p>
            <a:pPr algn="just"/>
            <a:r>
              <a:rPr lang="en-US" dirty="0">
                <a:cs typeface="Calibri"/>
              </a:rPr>
              <a:t>This output layer which is a vector of 10 values classifies all the images in the possible 10 numbers according to MNIST Data Set we 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4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F0DD31-5A5F-4B98-BDA2-9FBB5D1BA9F9}"/>
              </a:ext>
            </a:extLst>
          </p:cNvPr>
          <p:cNvSpPr/>
          <p:nvPr/>
        </p:nvSpPr>
        <p:spPr>
          <a:xfrm>
            <a:off x="3070322" y="4460152"/>
            <a:ext cx="3366210" cy="71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A44441B-EE27-4A62-8CD6-55AE40A8DB4A}"/>
              </a:ext>
            </a:extLst>
          </p:cNvPr>
          <p:cNvSpPr/>
          <p:nvPr/>
        </p:nvSpPr>
        <p:spPr>
          <a:xfrm rot="10800000">
            <a:off x="4204366" y="3356717"/>
            <a:ext cx="1784230" cy="72732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A0119-D380-494F-8698-5B6E3C266B4B}"/>
              </a:ext>
            </a:extLst>
          </p:cNvPr>
          <p:cNvSpPr txBox="1"/>
          <p:nvPr/>
        </p:nvSpPr>
        <p:spPr>
          <a:xfrm>
            <a:off x="4190819" y="3462101"/>
            <a:ext cx="19195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XNOR</a:t>
            </a:r>
            <a:r>
              <a:rPr lang="en-US" dirty="0">
                <a:cs typeface="Calibri"/>
              </a:rPr>
              <a:t>+POPCOUNT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59C4-B5C1-468A-8629-57130BAA9397}"/>
              </a:ext>
            </a:extLst>
          </p:cNvPr>
          <p:cNvSpPr txBox="1"/>
          <p:nvPr/>
        </p:nvSpPr>
        <p:spPr>
          <a:xfrm>
            <a:off x="3523296" y="4497955"/>
            <a:ext cx="229750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Scalar Multiplication (alpha Normalization) 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B692BA-C278-4A99-B854-6662A4B31825}"/>
              </a:ext>
            </a:extLst>
          </p:cNvPr>
          <p:cNvSpPr/>
          <p:nvPr/>
        </p:nvSpPr>
        <p:spPr>
          <a:xfrm>
            <a:off x="503962" y="1929735"/>
            <a:ext cx="2136947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E75B8-51C1-4390-ABB6-452E06FC234D}"/>
              </a:ext>
            </a:extLst>
          </p:cNvPr>
          <p:cNvSpPr txBox="1"/>
          <p:nvPr/>
        </p:nvSpPr>
        <p:spPr>
          <a:xfrm>
            <a:off x="417788" y="2032239"/>
            <a:ext cx="229750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RAM </a:t>
            </a:r>
          </a:p>
          <a:p>
            <a:pPr algn="ctr"/>
            <a:r>
              <a:rPr lang="en-US" dirty="0"/>
              <a:t>(BRAM on FPGA) 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EF31EC73-A0AF-442D-BA40-62F458C82130}"/>
              </a:ext>
            </a:extLst>
          </p:cNvPr>
          <p:cNvSpPr/>
          <p:nvPr/>
        </p:nvSpPr>
        <p:spPr>
          <a:xfrm rot="10800000">
            <a:off x="4928882" y="1191726"/>
            <a:ext cx="1784230" cy="72732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CE9FD-AC0A-436A-B61E-D2E0252E8130}"/>
              </a:ext>
            </a:extLst>
          </p:cNvPr>
          <p:cNvSpPr txBox="1"/>
          <p:nvPr/>
        </p:nvSpPr>
        <p:spPr>
          <a:xfrm>
            <a:off x="5024190" y="1369682"/>
            <a:ext cx="15930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Multiplexor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886B77-9814-411F-8DD4-A8262AD9A9E4}"/>
              </a:ext>
            </a:extLst>
          </p:cNvPr>
          <p:cNvCxnSpPr/>
          <p:nvPr/>
        </p:nvCxnSpPr>
        <p:spPr>
          <a:xfrm flipH="1">
            <a:off x="5699040" y="1924650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D12B2-BF72-44B3-B4FA-C953C2510A26}"/>
              </a:ext>
            </a:extLst>
          </p:cNvPr>
          <p:cNvCxnSpPr>
            <a:cxnSpLocks/>
          </p:cNvCxnSpPr>
          <p:nvPr/>
        </p:nvCxnSpPr>
        <p:spPr>
          <a:xfrm>
            <a:off x="4523963" y="2278093"/>
            <a:ext cx="23003" cy="10725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28059-36D0-4522-B071-BE7F989DB3EC}"/>
              </a:ext>
            </a:extLst>
          </p:cNvPr>
          <p:cNvCxnSpPr/>
          <p:nvPr/>
        </p:nvCxnSpPr>
        <p:spPr>
          <a:xfrm>
            <a:off x="2597398" y="2306846"/>
            <a:ext cx="1949569" cy="8628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BDBD8-1CA6-4BBB-AD2C-32FE54D69507}"/>
              </a:ext>
            </a:extLst>
          </p:cNvPr>
          <p:cNvSpPr txBox="1"/>
          <p:nvPr/>
        </p:nvSpPr>
        <p:spPr>
          <a:xfrm>
            <a:off x="2121510" y="193878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[8x8 matrix] Wi</a:t>
            </a:r>
            <a:r>
              <a:rPr lang="en-US" dirty="0">
                <a:cs typeface="Calibri"/>
              </a:rPr>
              <a:t> (binary)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5919A-4C60-4B7F-B2F3-806300AC9FAA}"/>
              </a:ext>
            </a:extLst>
          </p:cNvPr>
          <p:cNvSpPr txBox="1"/>
          <p:nvPr/>
        </p:nvSpPr>
        <p:spPr>
          <a:xfrm>
            <a:off x="3800115" y="136644"/>
            <a:ext cx="39121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[8x1 vector] Vi</a:t>
            </a:r>
            <a:r>
              <a:rPr lang="en-US" dirty="0">
                <a:cs typeface="Calibri"/>
              </a:rPr>
              <a:t> (32-bit fixed point)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77CA67-AA8C-4BC9-9CA7-9D3B30C5A583}"/>
              </a:ext>
            </a:extLst>
          </p:cNvPr>
          <p:cNvCxnSpPr>
            <a:cxnSpLocks/>
          </p:cNvCxnSpPr>
          <p:nvPr/>
        </p:nvCxnSpPr>
        <p:spPr>
          <a:xfrm flipH="1">
            <a:off x="5426553" y="618192"/>
            <a:ext cx="5752" cy="576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B455A5-7FB0-4054-889D-0DA7183804BA}"/>
              </a:ext>
            </a:extLst>
          </p:cNvPr>
          <p:cNvSpPr txBox="1"/>
          <p:nvPr/>
        </p:nvSpPr>
        <p:spPr>
          <a:xfrm>
            <a:off x="5747343" y="1872891"/>
            <a:ext cx="341870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[8x1 vector] (32-bit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E0BA65-13D5-483E-968C-5CB2DA9207EC}"/>
              </a:ext>
            </a:extLst>
          </p:cNvPr>
          <p:cNvCxnSpPr>
            <a:cxnSpLocks/>
          </p:cNvCxnSpPr>
          <p:nvPr/>
        </p:nvCxnSpPr>
        <p:spPr>
          <a:xfrm flipH="1">
            <a:off x="5107679" y="4104018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CE68C-5AA4-47EB-B679-EBE6CFBE86A3}"/>
              </a:ext>
            </a:extLst>
          </p:cNvPr>
          <p:cNvSpPr txBox="1"/>
          <p:nvPr/>
        </p:nvSpPr>
        <p:spPr>
          <a:xfrm>
            <a:off x="5146500" y="4052258"/>
            <a:ext cx="364384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  (16-bit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D083E7-57F0-4660-8715-F37F2D6F733A}"/>
              </a:ext>
            </a:extLst>
          </p:cNvPr>
          <p:cNvSpPr txBox="1"/>
          <p:nvPr/>
        </p:nvSpPr>
        <p:spPr>
          <a:xfrm>
            <a:off x="5304046" y="5224013"/>
            <a:ext cx="397288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  (16-bit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1C335F-1F15-4D01-962D-CBF55259496C}"/>
              </a:ext>
            </a:extLst>
          </p:cNvPr>
          <p:cNvCxnSpPr>
            <a:cxnSpLocks/>
          </p:cNvCxnSpPr>
          <p:nvPr/>
        </p:nvCxnSpPr>
        <p:spPr>
          <a:xfrm>
            <a:off x="3912010" y="2624679"/>
            <a:ext cx="2354" cy="18330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339B0A-6C46-46FD-BAD1-7B865B1FAE68}"/>
              </a:ext>
            </a:extLst>
          </p:cNvPr>
          <p:cNvCxnSpPr>
            <a:cxnSpLocks/>
          </p:cNvCxnSpPr>
          <p:nvPr/>
        </p:nvCxnSpPr>
        <p:spPr>
          <a:xfrm flipV="1">
            <a:off x="2640529" y="2590326"/>
            <a:ext cx="1311153" cy="18444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FB6E59-4A12-47A3-8B65-20C3BA33007E}"/>
              </a:ext>
            </a:extLst>
          </p:cNvPr>
          <p:cNvCxnSpPr>
            <a:cxnSpLocks/>
          </p:cNvCxnSpPr>
          <p:nvPr/>
        </p:nvCxnSpPr>
        <p:spPr>
          <a:xfrm>
            <a:off x="7908413" y="949893"/>
            <a:ext cx="16779" cy="5735362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AC5191-D777-4FD4-8F30-B444019E6E4C}"/>
              </a:ext>
            </a:extLst>
          </p:cNvPr>
          <p:cNvSpPr txBox="1"/>
          <p:nvPr/>
        </p:nvSpPr>
        <p:spPr>
          <a:xfrm>
            <a:off x="1091398" y="28472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alphai</a:t>
            </a:r>
            <a:r>
              <a:rPr lang="en-US" dirty="0">
                <a:cs typeface="Calibri"/>
              </a:rPr>
              <a:t> (signed 16-bit fixed)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CA91C6-4B92-4328-A627-792834587243}"/>
              </a:ext>
            </a:extLst>
          </p:cNvPr>
          <p:cNvCxnSpPr>
            <a:cxnSpLocks/>
          </p:cNvCxnSpPr>
          <p:nvPr/>
        </p:nvCxnSpPr>
        <p:spPr>
          <a:xfrm flipV="1">
            <a:off x="5109156" y="6715971"/>
            <a:ext cx="2801085" cy="1984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4A937-A091-4308-9E73-F5E606A68E2C}"/>
              </a:ext>
            </a:extLst>
          </p:cNvPr>
          <p:cNvCxnSpPr>
            <a:cxnSpLocks/>
          </p:cNvCxnSpPr>
          <p:nvPr/>
        </p:nvCxnSpPr>
        <p:spPr>
          <a:xfrm flipH="1">
            <a:off x="6477468" y="856446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5B5F03-FB42-47C3-B1E5-B58F8AA5E8B9}"/>
              </a:ext>
            </a:extLst>
          </p:cNvPr>
          <p:cNvCxnSpPr>
            <a:cxnSpLocks/>
          </p:cNvCxnSpPr>
          <p:nvPr/>
        </p:nvCxnSpPr>
        <p:spPr>
          <a:xfrm>
            <a:off x="6479965" y="891702"/>
            <a:ext cx="1477855" cy="17699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A96557-F0D7-4C3F-AE92-5BB3F720A32A}"/>
              </a:ext>
            </a:extLst>
          </p:cNvPr>
          <p:cNvSpPr/>
          <p:nvPr/>
        </p:nvSpPr>
        <p:spPr>
          <a:xfrm>
            <a:off x="5020678" y="2301151"/>
            <a:ext cx="1691763" cy="5152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A289E4-7DE0-4F4A-ADE2-81C34FD3D6F8}"/>
              </a:ext>
            </a:extLst>
          </p:cNvPr>
          <p:cNvSpPr txBox="1"/>
          <p:nvPr/>
        </p:nvSpPr>
        <p:spPr>
          <a:xfrm>
            <a:off x="5128358" y="2355900"/>
            <a:ext cx="195532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Normalizer​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C2428D-191C-42CE-8675-E27C9E18B86C}"/>
              </a:ext>
            </a:extLst>
          </p:cNvPr>
          <p:cNvCxnSpPr>
            <a:cxnSpLocks/>
          </p:cNvCxnSpPr>
          <p:nvPr/>
        </p:nvCxnSpPr>
        <p:spPr>
          <a:xfrm>
            <a:off x="5704791" y="2813649"/>
            <a:ext cx="3319" cy="5441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C66521A-458A-449F-96DC-04E261EB1A6B}"/>
              </a:ext>
            </a:extLst>
          </p:cNvPr>
          <p:cNvSpPr txBox="1"/>
          <p:nvPr/>
        </p:nvSpPr>
        <p:spPr>
          <a:xfrm>
            <a:off x="5468025" y="290260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 (binary</a:t>
            </a:r>
            <a:r>
              <a:rPr lang="en-US" dirty="0">
                <a:cs typeface="Calibri"/>
              </a:rPr>
              <a:t>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82F146A-BB5A-4FA5-988D-229C75B0FFAF}"/>
              </a:ext>
            </a:extLst>
          </p:cNvPr>
          <p:cNvSpPr/>
          <p:nvPr/>
        </p:nvSpPr>
        <p:spPr>
          <a:xfrm>
            <a:off x="3250038" y="5689415"/>
            <a:ext cx="3366210" cy="713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1F4DA1-91F9-4AF7-98BF-C107D9986938}"/>
              </a:ext>
            </a:extLst>
          </p:cNvPr>
          <p:cNvSpPr txBox="1"/>
          <p:nvPr/>
        </p:nvSpPr>
        <p:spPr>
          <a:xfrm>
            <a:off x="3703010" y="5662518"/>
            <a:ext cx="229750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Scalar Multiplication (alpha Normalization) 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2B9FE51-179D-4448-8308-61C606CBF958}"/>
              </a:ext>
            </a:extLst>
          </p:cNvPr>
          <p:cNvCxnSpPr>
            <a:cxnSpLocks/>
          </p:cNvCxnSpPr>
          <p:nvPr/>
        </p:nvCxnSpPr>
        <p:spPr>
          <a:xfrm>
            <a:off x="5144077" y="5178723"/>
            <a:ext cx="3319" cy="5441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C9566F-8FC7-4008-B946-E4FAA114C686}"/>
              </a:ext>
            </a:extLst>
          </p:cNvPr>
          <p:cNvCxnSpPr>
            <a:cxnSpLocks/>
          </p:cNvCxnSpPr>
          <p:nvPr/>
        </p:nvCxnSpPr>
        <p:spPr>
          <a:xfrm>
            <a:off x="5136885" y="6407987"/>
            <a:ext cx="17695" cy="3644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133D2D-E4A2-4436-8823-1264E26BBD35}"/>
              </a:ext>
            </a:extLst>
          </p:cNvPr>
          <p:cNvSpPr/>
          <p:nvPr/>
        </p:nvSpPr>
        <p:spPr>
          <a:xfrm>
            <a:off x="630107" y="459650"/>
            <a:ext cx="33518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887D-AC94-4E5E-ACA4-28EC1C1DF0F6}"/>
              </a:ext>
            </a:extLst>
          </p:cNvPr>
          <p:cNvSpPr txBox="1"/>
          <p:nvPr/>
        </p:nvSpPr>
        <p:spPr>
          <a:xfrm>
            <a:off x="996816" y="590908"/>
            <a:ext cx="283271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Controller (FSM to control RAM and mux)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58C19-7BC5-48AC-82D6-DEF577767B63}"/>
              </a:ext>
            </a:extLst>
          </p:cNvPr>
          <p:cNvCxnSpPr>
            <a:cxnSpLocks/>
          </p:cNvCxnSpPr>
          <p:nvPr/>
        </p:nvCxnSpPr>
        <p:spPr>
          <a:xfrm flipV="1">
            <a:off x="3958114" y="864044"/>
            <a:ext cx="770283" cy="9515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3A7545F-2301-4304-A195-6014394E2AA0}"/>
              </a:ext>
            </a:extLst>
          </p:cNvPr>
          <p:cNvCxnSpPr>
            <a:cxnSpLocks/>
          </p:cNvCxnSpPr>
          <p:nvPr/>
        </p:nvCxnSpPr>
        <p:spPr>
          <a:xfrm flipH="1">
            <a:off x="1736190" y="1372320"/>
            <a:ext cx="12940" cy="54777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9218A9-493F-426A-9C8B-EA28B26451A7}"/>
              </a:ext>
            </a:extLst>
          </p:cNvPr>
          <p:cNvCxnSpPr>
            <a:cxnSpLocks/>
          </p:cNvCxnSpPr>
          <p:nvPr/>
        </p:nvCxnSpPr>
        <p:spPr>
          <a:xfrm>
            <a:off x="4762557" y="1520540"/>
            <a:ext cx="257319" cy="5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CF5E90-28A9-4D1F-B5F3-4DE25151DB0F}"/>
              </a:ext>
            </a:extLst>
          </p:cNvPr>
          <p:cNvCxnSpPr>
            <a:cxnSpLocks/>
          </p:cNvCxnSpPr>
          <p:nvPr/>
        </p:nvCxnSpPr>
        <p:spPr>
          <a:xfrm>
            <a:off x="4703679" y="829741"/>
            <a:ext cx="49301" cy="718693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D2F229-FEF5-4122-93FF-7CB7D286FFDA}"/>
              </a:ext>
            </a:extLst>
          </p:cNvPr>
          <p:cNvSpPr txBox="1"/>
          <p:nvPr/>
        </p:nvSpPr>
        <p:spPr>
          <a:xfrm>
            <a:off x="3160598" y="45808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Control</a:t>
            </a:r>
            <a:r>
              <a:rPr lang="en-US" dirty="0">
                <a:cs typeface="Calibri"/>
              </a:rPr>
              <a:t> signals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3ADE35-FFFF-45FF-9D6E-F731E80C1EC1}"/>
              </a:ext>
            </a:extLst>
          </p:cNvPr>
          <p:cNvSpPr txBox="1"/>
          <p:nvPr/>
        </p:nvSpPr>
        <p:spPr>
          <a:xfrm>
            <a:off x="7917998" y="110387"/>
            <a:ext cx="463408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cs typeface="Calibri"/>
              </a:rPr>
              <a:t>XNOR-Net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E2D39C-43E2-4F97-82A4-8D2FFB8B8E0A}"/>
              </a:ext>
            </a:extLst>
          </p:cNvPr>
          <p:cNvCxnSpPr>
            <a:cxnSpLocks/>
          </p:cNvCxnSpPr>
          <p:nvPr/>
        </p:nvCxnSpPr>
        <p:spPr>
          <a:xfrm flipV="1">
            <a:off x="1206556" y="5984683"/>
            <a:ext cx="2049430" cy="373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E550521-3897-4647-A8E9-DFBBDDEC61FB}"/>
              </a:ext>
            </a:extLst>
          </p:cNvPr>
          <p:cNvSpPr txBox="1"/>
          <p:nvPr/>
        </p:nvSpPr>
        <p:spPr>
          <a:xfrm>
            <a:off x="320738" y="5323741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Betai</a:t>
            </a:r>
            <a:r>
              <a:rPr lang="en-US" dirty="0">
                <a:cs typeface="Calibri"/>
              </a:rPr>
              <a:t> (signed 16-bit fixed)</a:t>
            </a:r>
          </a:p>
          <a:p>
            <a:pPr algn="ctr"/>
            <a:r>
              <a:rPr lang="en-US" dirty="0">
                <a:cs typeface="Calibri"/>
              </a:rPr>
              <a:t>(from Normalizer)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1B156C-97E4-41F8-89A4-F2ECF78E1A0D}"/>
              </a:ext>
            </a:extLst>
          </p:cNvPr>
          <p:cNvSpPr txBox="1"/>
          <p:nvPr/>
        </p:nvSpPr>
        <p:spPr>
          <a:xfrm>
            <a:off x="5903208" y="6315004"/>
            <a:ext cx="366982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[8x1 vector] (32-bit fixed point)</a:t>
            </a:r>
            <a:r>
              <a:rPr lang="en-US" dirty="0">
                <a:cs typeface="Calibri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3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F0DD31-5A5F-4B98-BDA2-9FBB5D1BA9F9}"/>
              </a:ext>
            </a:extLst>
          </p:cNvPr>
          <p:cNvSpPr/>
          <p:nvPr/>
        </p:nvSpPr>
        <p:spPr>
          <a:xfrm>
            <a:off x="3973433" y="4460152"/>
            <a:ext cx="33518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2A44441B-EE27-4A62-8CD6-55AE40A8DB4A}"/>
              </a:ext>
            </a:extLst>
          </p:cNvPr>
          <p:cNvSpPr/>
          <p:nvPr/>
        </p:nvSpPr>
        <p:spPr>
          <a:xfrm rot="10800000">
            <a:off x="5107476" y="3356717"/>
            <a:ext cx="1784230" cy="72732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A0119-D380-494F-8698-5B6E3C266B4B}"/>
              </a:ext>
            </a:extLst>
          </p:cNvPr>
          <p:cNvSpPr txBox="1"/>
          <p:nvPr/>
        </p:nvSpPr>
        <p:spPr>
          <a:xfrm>
            <a:off x="5202787" y="3534673"/>
            <a:ext cx="15930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Accumulator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259C4-B5C1-468A-8629-57130BAA9397}"/>
              </a:ext>
            </a:extLst>
          </p:cNvPr>
          <p:cNvSpPr txBox="1"/>
          <p:nvPr/>
        </p:nvSpPr>
        <p:spPr>
          <a:xfrm>
            <a:off x="4340143" y="4591409"/>
            <a:ext cx="229750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Scalar Multiplication (alpha Normalization) 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B692BA-C278-4A99-B854-6662A4B31825}"/>
              </a:ext>
            </a:extLst>
          </p:cNvPr>
          <p:cNvSpPr/>
          <p:nvPr/>
        </p:nvSpPr>
        <p:spPr>
          <a:xfrm>
            <a:off x="1407073" y="1929735"/>
            <a:ext cx="2136947" cy="91440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E75B8-51C1-4390-ABB6-452E06FC234D}"/>
              </a:ext>
            </a:extLst>
          </p:cNvPr>
          <p:cNvSpPr txBox="1"/>
          <p:nvPr/>
        </p:nvSpPr>
        <p:spPr>
          <a:xfrm>
            <a:off x="1320899" y="2032239"/>
            <a:ext cx="2297502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RAM </a:t>
            </a:r>
          </a:p>
          <a:p>
            <a:pPr algn="ctr"/>
            <a:r>
              <a:rPr lang="en-US" dirty="0"/>
              <a:t>(BRAM on FPGA) </a:t>
            </a: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EF31EC73-A0AF-442D-BA40-62F458C82130}"/>
              </a:ext>
            </a:extLst>
          </p:cNvPr>
          <p:cNvSpPr/>
          <p:nvPr/>
        </p:nvSpPr>
        <p:spPr>
          <a:xfrm rot="10800000">
            <a:off x="5804778" y="2271226"/>
            <a:ext cx="1784230" cy="727321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CE9FD-AC0A-436A-B61E-D2E0252E8130}"/>
              </a:ext>
            </a:extLst>
          </p:cNvPr>
          <p:cNvSpPr txBox="1"/>
          <p:nvPr/>
        </p:nvSpPr>
        <p:spPr>
          <a:xfrm>
            <a:off x="5900086" y="2449182"/>
            <a:ext cx="15930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Multiplexor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886B77-9814-411F-8DD4-A8262AD9A9E4}"/>
              </a:ext>
            </a:extLst>
          </p:cNvPr>
          <p:cNvCxnSpPr/>
          <p:nvPr/>
        </p:nvCxnSpPr>
        <p:spPr>
          <a:xfrm flipH="1">
            <a:off x="6593078" y="3004150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AD12B2-BF72-44B3-B4FA-C953C2510A26}"/>
              </a:ext>
            </a:extLst>
          </p:cNvPr>
          <p:cNvCxnSpPr>
            <a:cxnSpLocks/>
          </p:cNvCxnSpPr>
          <p:nvPr/>
        </p:nvCxnSpPr>
        <p:spPr>
          <a:xfrm flipH="1">
            <a:off x="5259578" y="2287165"/>
            <a:ext cx="22354" cy="10725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428059-36D0-4522-B071-BE7F989DB3EC}"/>
              </a:ext>
            </a:extLst>
          </p:cNvPr>
          <p:cNvCxnSpPr/>
          <p:nvPr/>
        </p:nvCxnSpPr>
        <p:spPr>
          <a:xfrm flipV="1">
            <a:off x="3500509" y="2306403"/>
            <a:ext cx="1768141" cy="9514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8BDBD8-1CA6-4BBB-AD2C-32FE54D69507}"/>
              </a:ext>
            </a:extLst>
          </p:cNvPr>
          <p:cNvSpPr txBox="1"/>
          <p:nvPr/>
        </p:nvSpPr>
        <p:spPr>
          <a:xfrm>
            <a:off x="2851439" y="195610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[8x8 matrix] Wi</a:t>
            </a:r>
            <a:r>
              <a:rPr lang="en-US" dirty="0">
                <a:cs typeface="Calibri"/>
              </a:rPr>
              <a:t> (binary)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5919A-4C60-4B7F-B2F3-806300AC9FAA}"/>
              </a:ext>
            </a:extLst>
          </p:cNvPr>
          <p:cNvSpPr txBox="1"/>
          <p:nvPr/>
        </p:nvSpPr>
        <p:spPr>
          <a:xfrm>
            <a:off x="5668097" y="1330363"/>
            <a:ext cx="366972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 Vi = [8x1 vector] (</a:t>
            </a:r>
            <a:r>
              <a:rPr lang="en-US" dirty="0">
                <a:cs typeface="Calibri"/>
              </a:rPr>
              <a:t>32-bit fixed point)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77CA67-AA8C-4BC9-9CA7-9D3B30C5A583}"/>
              </a:ext>
            </a:extLst>
          </p:cNvPr>
          <p:cNvCxnSpPr>
            <a:cxnSpLocks/>
          </p:cNvCxnSpPr>
          <p:nvPr/>
        </p:nvCxnSpPr>
        <p:spPr>
          <a:xfrm flipH="1">
            <a:off x="6302445" y="1697692"/>
            <a:ext cx="5752" cy="576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B455A5-7FB0-4054-889D-0DA7183804BA}"/>
              </a:ext>
            </a:extLst>
          </p:cNvPr>
          <p:cNvSpPr txBox="1"/>
          <p:nvPr/>
        </p:nvSpPr>
        <p:spPr>
          <a:xfrm>
            <a:off x="6640558" y="2952391"/>
            <a:ext cx="35139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 (16-bit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E0BA65-13D5-483E-968C-5CB2DA9207EC}"/>
              </a:ext>
            </a:extLst>
          </p:cNvPr>
          <p:cNvCxnSpPr>
            <a:cxnSpLocks/>
          </p:cNvCxnSpPr>
          <p:nvPr/>
        </p:nvCxnSpPr>
        <p:spPr>
          <a:xfrm flipH="1">
            <a:off x="6010792" y="4104018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ECE68C-5AA4-47EB-B679-EBE6CFBE86A3}"/>
              </a:ext>
            </a:extLst>
          </p:cNvPr>
          <p:cNvSpPr txBox="1"/>
          <p:nvPr/>
        </p:nvSpPr>
        <p:spPr>
          <a:xfrm>
            <a:off x="6058272" y="4052258"/>
            <a:ext cx="328016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 (16-bit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69C22F-55B2-46C9-B4F0-8E787E5B4CD7}"/>
              </a:ext>
            </a:extLst>
          </p:cNvPr>
          <p:cNvCxnSpPr>
            <a:cxnSpLocks/>
          </p:cNvCxnSpPr>
          <p:nvPr/>
        </p:nvCxnSpPr>
        <p:spPr>
          <a:xfrm flipH="1">
            <a:off x="5959559" y="5376412"/>
            <a:ext cx="13857" cy="627465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D083E7-57F0-4660-8715-F37F2D6F733A}"/>
              </a:ext>
            </a:extLst>
          </p:cNvPr>
          <p:cNvSpPr txBox="1"/>
          <p:nvPr/>
        </p:nvSpPr>
        <p:spPr>
          <a:xfrm>
            <a:off x="5425390" y="5999735"/>
            <a:ext cx="401618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[8x1 vector] (32-bit fixed point)</a:t>
            </a:r>
            <a:r>
              <a:rPr lang="en-US" dirty="0">
                <a:cs typeface="Calibri"/>
              </a:rPr>
              <a:t>​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1C335F-1F15-4D01-962D-CBF55259496C}"/>
              </a:ext>
            </a:extLst>
          </p:cNvPr>
          <p:cNvCxnSpPr>
            <a:cxnSpLocks/>
          </p:cNvCxnSpPr>
          <p:nvPr/>
        </p:nvCxnSpPr>
        <p:spPr>
          <a:xfrm>
            <a:off x="4815120" y="2624679"/>
            <a:ext cx="2354" cy="18330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339B0A-6C46-46FD-BAD1-7B865B1FAE68}"/>
              </a:ext>
            </a:extLst>
          </p:cNvPr>
          <p:cNvCxnSpPr>
            <a:cxnSpLocks/>
          </p:cNvCxnSpPr>
          <p:nvPr/>
        </p:nvCxnSpPr>
        <p:spPr>
          <a:xfrm flipV="1">
            <a:off x="3543640" y="2590326"/>
            <a:ext cx="1311153" cy="18444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FB6E59-4A12-47A3-8B65-20C3BA33007E}"/>
              </a:ext>
            </a:extLst>
          </p:cNvPr>
          <p:cNvCxnSpPr>
            <a:cxnSpLocks/>
          </p:cNvCxnSpPr>
          <p:nvPr/>
        </p:nvCxnSpPr>
        <p:spPr>
          <a:xfrm flipH="1">
            <a:off x="8830185" y="2036581"/>
            <a:ext cx="4786" cy="3965750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8AC5191-D777-4FD4-8F30-B444019E6E4C}"/>
              </a:ext>
            </a:extLst>
          </p:cNvPr>
          <p:cNvSpPr txBox="1"/>
          <p:nvPr/>
        </p:nvSpPr>
        <p:spPr>
          <a:xfrm>
            <a:off x="2173720" y="280914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alphai</a:t>
            </a:r>
            <a:r>
              <a:rPr lang="en-US" dirty="0">
                <a:cs typeface="Calibri"/>
              </a:rPr>
              <a:t> (32-bit fixed point)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CA91C6-4B92-4328-A627-792834587243}"/>
              </a:ext>
            </a:extLst>
          </p:cNvPr>
          <p:cNvCxnSpPr>
            <a:cxnSpLocks/>
          </p:cNvCxnSpPr>
          <p:nvPr/>
        </p:nvCxnSpPr>
        <p:spPr>
          <a:xfrm>
            <a:off x="5967935" y="5998918"/>
            <a:ext cx="2865783" cy="26770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04A937-A091-4308-9E73-F5E606A68E2C}"/>
              </a:ext>
            </a:extLst>
          </p:cNvPr>
          <p:cNvCxnSpPr>
            <a:cxnSpLocks/>
          </p:cNvCxnSpPr>
          <p:nvPr/>
        </p:nvCxnSpPr>
        <p:spPr>
          <a:xfrm flipH="1">
            <a:off x="7353365" y="1935946"/>
            <a:ext cx="5752" cy="3536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5B5F03-FB42-47C3-B1E5-B58F8AA5E8B9}"/>
              </a:ext>
            </a:extLst>
          </p:cNvPr>
          <p:cNvCxnSpPr>
            <a:cxnSpLocks/>
          </p:cNvCxnSpPr>
          <p:nvPr/>
        </p:nvCxnSpPr>
        <p:spPr>
          <a:xfrm>
            <a:off x="7355865" y="1971202"/>
            <a:ext cx="1477855" cy="17699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FC9492B-ACC8-48C5-B185-913A66D5C6AD}"/>
              </a:ext>
            </a:extLst>
          </p:cNvPr>
          <p:cNvSpPr/>
          <p:nvPr/>
        </p:nvSpPr>
        <p:spPr>
          <a:xfrm>
            <a:off x="1533219" y="459650"/>
            <a:ext cx="335183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2F8D64-EB3B-4025-9DBD-CCBD543FF05C}"/>
              </a:ext>
            </a:extLst>
          </p:cNvPr>
          <p:cNvSpPr txBox="1"/>
          <p:nvPr/>
        </p:nvSpPr>
        <p:spPr>
          <a:xfrm>
            <a:off x="1899928" y="590908"/>
            <a:ext cx="2832715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Controller (FSM to control RAM and mux) 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99653F-AEA0-4C33-97F7-E2277DBA23B9}"/>
              </a:ext>
            </a:extLst>
          </p:cNvPr>
          <p:cNvCxnSpPr>
            <a:cxnSpLocks/>
          </p:cNvCxnSpPr>
          <p:nvPr/>
        </p:nvCxnSpPr>
        <p:spPr>
          <a:xfrm flipH="1">
            <a:off x="2710161" y="1371120"/>
            <a:ext cx="5752" cy="5765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C8CBD2-9150-4417-92E1-0CCFBF5FCF03}"/>
              </a:ext>
            </a:extLst>
          </p:cNvPr>
          <p:cNvCxnSpPr>
            <a:cxnSpLocks/>
          </p:cNvCxnSpPr>
          <p:nvPr/>
        </p:nvCxnSpPr>
        <p:spPr>
          <a:xfrm>
            <a:off x="5636914" y="2541333"/>
            <a:ext cx="257319" cy="503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5AEA3F-383C-4A5C-956B-2A53C03F53EE}"/>
              </a:ext>
            </a:extLst>
          </p:cNvPr>
          <p:cNvCxnSpPr>
            <a:cxnSpLocks/>
          </p:cNvCxnSpPr>
          <p:nvPr/>
        </p:nvCxnSpPr>
        <p:spPr>
          <a:xfrm flipV="1">
            <a:off x="4861223" y="864044"/>
            <a:ext cx="770283" cy="9515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6A89FD2-C17A-4055-AC5B-EA42938256F2}"/>
              </a:ext>
            </a:extLst>
          </p:cNvPr>
          <p:cNvCxnSpPr>
            <a:cxnSpLocks/>
          </p:cNvCxnSpPr>
          <p:nvPr/>
        </p:nvCxnSpPr>
        <p:spPr>
          <a:xfrm>
            <a:off x="5592418" y="822554"/>
            <a:ext cx="13358" cy="1725107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A5F0D3-F6FF-4D79-9DE3-BF8DEA26ACB9}"/>
              </a:ext>
            </a:extLst>
          </p:cNvPr>
          <p:cNvSpPr txBox="1"/>
          <p:nvPr/>
        </p:nvSpPr>
        <p:spPr>
          <a:xfrm>
            <a:off x="2522394" y="143655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Address</a:t>
            </a:r>
            <a:r>
              <a:rPr lang="en-US" dirty="0">
                <a:cs typeface="Calibri"/>
              </a:rPr>
              <a:t>/Control signals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FD5FE7-4A97-4A75-BFF0-1D1B73483617}"/>
              </a:ext>
            </a:extLst>
          </p:cNvPr>
          <p:cNvSpPr txBox="1"/>
          <p:nvPr/>
        </p:nvSpPr>
        <p:spPr>
          <a:xfrm>
            <a:off x="4687166" y="49271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Control</a:t>
            </a:r>
            <a:r>
              <a:rPr lang="en-US" dirty="0">
                <a:cs typeface="Calibri"/>
              </a:rPr>
              <a:t> signals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9DEAB-D6BA-4117-A19D-84BD3528F0A2}"/>
              </a:ext>
            </a:extLst>
          </p:cNvPr>
          <p:cNvSpPr txBox="1"/>
          <p:nvPr/>
        </p:nvSpPr>
        <p:spPr>
          <a:xfrm>
            <a:off x="7207954" y="222955"/>
            <a:ext cx="4634088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Binary Connect</a:t>
            </a:r>
            <a:endParaRPr lang="en-US" sz="4000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69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9E7504-11E3-744E-8C86-BB2A5B2AFDC5}"/>
              </a:ext>
            </a:extLst>
          </p:cNvPr>
          <p:cNvSpPr txBox="1">
            <a:spLocks/>
          </p:cNvSpPr>
          <p:nvPr/>
        </p:nvSpPr>
        <p:spPr>
          <a:xfrm>
            <a:off x="6564087" y="365124"/>
            <a:ext cx="49094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E6974A-B496-E14E-AF98-CDFB4BCCFD57}"/>
              </a:ext>
            </a:extLst>
          </p:cNvPr>
          <p:cNvSpPr txBox="1">
            <a:spLocks/>
          </p:cNvSpPr>
          <p:nvPr/>
        </p:nvSpPr>
        <p:spPr>
          <a:xfrm>
            <a:off x="6335488" y="1825625"/>
            <a:ext cx="49094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112C27-02B2-D248-A956-56C98D18A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569755"/>
              </p:ext>
            </p:extLst>
          </p:nvPr>
        </p:nvGraphicFramePr>
        <p:xfrm>
          <a:off x="800100" y="593725"/>
          <a:ext cx="10673444" cy="5780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6722">
                  <a:extLst>
                    <a:ext uri="{9D8B030D-6E8A-4147-A177-3AD203B41FA5}">
                      <a16:colId xmlns:a16="http://schemas.microsoft.com/office/drawing/2014/main" val="2934794294"/>
                    </a:ext>
                  </a:extLst>
                </a:gridCol>
                <a:gridCol w="5336722">
                  <a:extLst>
                    <a:ext uri="{9D8B030D-6E8A-4147-A177-3AD203B41FA5}">
                      <a16:colId xmlns:a16="http://schemas.microsoft.com/office/drawing/2014/main" val="2815629933"/>
                    </a:ext>
                  </a:extLst>
                </a:gridCol>
              </a:tblGrid>
              <a:tr h="1195099">
                <a:tc>
                  <a:txBody>
                    <a:bodyPr/>
                    <a:lstStyle/>
                    <a:p>
                      <a:r>
                        <a:rPr lang="en-US" sz="3200" dirty="0"/>
                        <a:t>XNOR-Net Core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Binary Connect Core Components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69523"/>
                  </a:ext>
                </a:extLst>
              </a:tr>
              <a:tr h="273165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sz="2400" b="1" dirty="0"/>
                    </a:p>
                    <a:p>
                      <a:pPr marL="0" indent="0">
                        <a:buNone/>
                      </a:pPr>
                      <a:r>
                        <a:rPr lang="en-US" sz="2400" b="1" dirty="0"/>
                        <a:t>XNOR + </a:t>
                      </a:r>
                      <a:r>
                        <a:rPr lang="en-US" sz="2400" b="1" dirty="0" err="1"/>
                        <a:t>Popcount</a:t>
                      </a:r>
                      <a:r>
                        <a:rPr lang="en-US" sz="2400" b="1" dirty="0"/>
                        <a:t> Design Concept</a:t>
                      </a:r>
                    </a:p>
                    <a:p>
                      <a:pPr marL="0" indent="0">
                        <a:buNone/>
                      </a:pPr>
                      <a:endParaRPr lang="en-US" sz="2400" b="1" dirty="0"/>
                    </a:p>
                    <a:p>
                      <a:pPr marL="0" indent="0">
                        <a:buNone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Performs</a:t>
                      </a:r>
                      <a:r>
                        <a:rPr lang="en-US" dirty="0"/>
                        <a:t> multiplication and accumulation(MAC) operation optimizations.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Accumulator</a:t>
                      </a:r>
                      <a:endParaRPr lang="en-US" sz="28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Performs multiplication and accumulation(MAC) operation optimizations.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055934"/>
                  </a:ext>
                </a:extLst>
              </a:tr>
              <a:tr h="1707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Alpha and Beta Multipliers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Performs</a:t>
                      </a:r>
                      <a:r>
                        <a:rPr lang="en-US" dirty="0"/>
                        <a:t> multiplication of vector to scalar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Alpha Multiplier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Performs multiplication of vector to scalar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009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49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6B978-BCE9-ED4E-AD60-CBD55E2B3D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</p:spTree>
    <p:extLst>
      <p:ext uri="{BB962C8B-B14F-4D97-AF65-F5344CB8AC3E}">
        <p14:creationId xmlns:p14="http://schemas.microsoft.com/office/powerpoint/2010/main" val="3915267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</TotalTime>
  <Words>1353</Words>
  <Application>Microsoft Macintosh PowerPoint</Application>
  <PresentationFormat>Widescreen</PresentationFormat>
  <Paragraphs>377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XNOR-Net and Binary Connect Hardware Design</vt:lpstr>
      <vt:lpstr>Introduction</vt:lpstr>
      <vt:lpstr>Feed-forward network using a trained neural network model</vt:lpstr>
      <vt:lpstr>PowerPoint Presentation</vt:lpstr>
      <vt:lpstr>Fully Connected Layer</vt:lpstr>
      <vt:lpstr>PowerPoint Presentation</vt:lpstr>
      <vt:lpstr>PowerPoint Presentation</vt:lpstr>
      <vt:lpstr>PowerPoint Presentation</vt:lpstr>
      <vt:lpstr>Modules</vt:lpstr>
      <vt:lpstr>Popcount Design Concept 1 (Slow)</vt:lpstr>
      <vt:lpstr>Popcount Design Concept 2 (Better)</vt:lpstr>
      <vt:lpstr>Popcount Design Concept 3 (Best)</vt:lpstr>
      <vt:lpstr>8-bit Popcount Design</vt:lpstr>
      <vt:lpstr>XNOR and Popcount Results</vt:lpstr>
      <vt:lpstr>Scalar Multipliers</vt:lpstr>
      <vt:lpstr>Scalar Multipliers</vt:lpstr>
      <vt:lpstr>Accumulator</vt:lpstr>
      <vt:lpstr>Block Diagram for accumulator</vt:lpstr>
      <vt:lpstr>Computation mechanism</vt:lpstr>
      <vt:lpstr>PowerPoint Presentation</vt:lpstr>
      <vt:lpstr>PowerPoint Presentation</vt:lpstr>
      <vt:lpstr>Scalar multiplier</vt:lpstr>
      <vt:lpstr>Xilinx 7 Series FPGA</vt:lpstr>
      <vt:lpstr>Xilinx 7 Series FPGA</vt:lpstr>
      <vt:lpstr>Xilinx 7 Series FPGA</vt:lpstr>
      <vt:lpstr>Scalar Multiplier</vt:lpstr>
      <vt:lpstr>Verilog: Area intensive vs DSP</vt:lpstr>
      <vt:lpstr>Verilog: Area intensive vs DSP</vt:lpstr>
      <vt:lpstr>Results</vt:lpstr>
      <vt:lpstr>XNOR-NET Results</vt:lpstr>
      <vt:lpstr>Python Verification of XNOR-Net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Srivastava, Prateek</cp:lastModifiedBy>
  <cp:revision>209</cp:revision>
  <dcterms:created xsi:type="dcterms:W3CDTF">2013-07-15T20:26:40Z</dcterms:created>
  <dcterms:modified xsi:type="dcterms:W3CDTF">2018-09-16T01:41:05Z</dcterms:modified>
</cp:coreProperties>
</file>